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4.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1pPr>
    <a:lvl2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2pPr>
    <a:lvl3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3pPr>
    <a:lvl4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4pPr>
    <a:lvl5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5pPr>
    <a:lvl6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6pPr>
    <a:lvl7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7pPr>
    <a:lvl8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8pPr>
    <a:lvl9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254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Col>
    <a:la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254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lastRow>
    <a:fir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solidFill>
                <a:srgbClr val="4A4A4B"/>
              </a:solidFill>
              <a:prstDash val="solid"/>
              <a:miter lim="400000"/>
            </a:ln>
          </a:top>
          <a:bottom>
            <a:ln w="254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12700" cap="flat">
              <a:solidFill>
                <a:schemeClr val="accent1">
                  <a:hueOff val="420094"/>
                  <a:satOff val="-1465"/>
                  <a:lumOff val="-19139"/>
                </a:schemeClr>
              </a:solidFill>
              <a:prstDash val="solid"/>
              <a:miter lim="400000"/>
            </a:ln>
          </a:top>
          <a:bottom>
            <a:ln w="12700" cap="flat">
              <a:solidFill>
                <a:schemeClr val="accent1">
                  <a:hueOff val="420094"/>
                  <a:satOff val="-1465"/>
                  <a:lumOff val="-19139"/>
                </a:schemeClr>
              </a:solidFill>
              <a:prstDash val="solid"/>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FFFFFF"/>
      </a:tcTxStyle>
      <a:tcStyle>
        <a:tcBdr>
          <a:left>
            <a:ln w="12700" cap="flat">
              <a:solidFill>
                <a:schemeClr val="accent1">
                  <a:hueOff val="420094"/>
                  <a:satOff val="-1465"/>
                  <a:lumOff val="-19139"/>
                </a:schemeClr>
              </a:solidFill>
              <a:prstDash val="solid"/>
              <a:miter lim="400000"/>
            </a:ln>
          </a:left>
          <a:right>
            <a:ln w="25400" cap="flat">
              <a:solidFill>
                <a:schemeClr val="accent1">
                  <a:hueOff val="420094"/>
                  <a:satOff val="-1465"/>
                  <a:lumOff val="-19139"/>
                </a:scheme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0EBE0"/>
              </a:solidFill>
              <a:prstDash val="solid"/>
              <a:miter lim="400000"/>
            </a:ln>
          </a:insideV>
        </a:tcBdr>
        <a:fill>
          <a:solidFill>
            <a:srgbClr val="54BAE0"/>
          </a:solidFill>
        </a:fill>
      </a:tcStyle>
    </a:firstCol>
    <a:lastRow>
      <a:tcTxStyle b="off" i="off">
        <a:font>
          <a:latin typeface="Avenir Next Medium"/>
          <a:ea typeface="Avenir Next Medium"/>
          <a:cs typeface="Avenir Next Medium"/>
        </a:font>
        <a:srgbClr val="000000"/>
      </a:tcTxStyle>
      <a:tcStyle>
        <a:tcBdr>
          <a:left>
            <a:ln w="12700" cap="flat">
              <a:solidFill>
                <a:srgbClr val="237AB0"/>
              </a:solidFill>
              <a:prstDash val="solid"/>
              <a:miter lim="400000"/>
            </a:ln>
          </a:left>
          <a:right>
            <a:ln w="12700" cap="flat">
              <a:solidFill>
                <a:srgbClr val="237AB0"/>
              </a:solidFill>
              <a:prstDash val="solid"/>
              <a:miter lim="400000"/>
            </a:ln>
          </a:right>
          <a:top>
            <a:ln w="25400" cap="flat">
              <a:solidFill>
                <a:schemeClr val="accent1">
                  <a:hueOff val="420094"/>
                  <a:satOff val="-1465"/>
                  <a:lumOff val="-19139"/>
                </a:schemeClr>
              </a:solidFill>
              <a:prstDash val="solid"/>
              <a:miter lim="400000"/>
            </a:ln>
          </a:top>
          <a:bottom>
            <a:ln w="12700" cap="flat">
              <a:solidFill>
                <a:schemeClr val="accent1">
                  <a:hueOff val="420094"/>
                  <a:satOff val="-1465"/>
                  <a:lumOff val="-19139"/>
                </a:schemeClr>
              </a:solidFill>
              <a:prstDash val="solid"/>
              <a:miter lim="400000"/>
            </a:ln>
          </a:bottom>
          <a:insideH>
            <a:ln w="12700" cap="flat">
              <a:solidFill>
                <a:schemeClr val="accent1">
                  <a:hueOff val="420094"/>
                  <a:satOff val="-1465"/>
                  <a:lumOff val="-19139"/>
                </a:schemeClr>
              </a:solidFill>
              <a:prstDash val="solid"/>
              <a:miter lim="400000"/>
            </a:ln>
          </a:insideH>
          <a:insideV>
            <a:ln w="12700" cap="flat">
              <a:solidFill>
                <a:srgbClr val="237AB0"/>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F0EBE0"/>
              </a:solidFill>
              <a:prstDash val="solid"/>
              <a:miter lim="400000"/>
            </a:ln>
          </a:left>
          <a:right>
            <a:ln w="12700" cap="flat">
              <a:solidFill>
                <a:srgbClr val="F0EBE0"/>
              </a:solidFill>
              <a:prstDash val="solid"/>
              <a:miter lim="400000"/>
            </a:ln>
          </a:right>
          <a:top>
            <a:ln w="12700" cap="flat">
              <a:solidFill>
                <a:schemeClr val="accent1">
                  <a:hueOff val="420094"/>
                  <a:satOff val="-1465"/>
                  <a:lumOff val="-19139"/>
                </a:schemeClr>
              </a:solidFill>
              <a:prstDash val="solid"/>
              <a:miter lim="400000"/>
            </a:ln>
          </a:top>
          <a:bottom>
            <a:ln w="25400" cap="flat">
              <a:solidFill>
                <a:schemeClr val="accent1">
                  <a:hueOff val="420094"/>
                  <a:satOff val="-1465"/>
                  <a:lumOff val="-19139"/>
                </a:schemeClr>
              </a:solidFill>
              <a:prstDash val="solid"/>
              <a:miter lim="400000"/>
            </a:ln>
          </a:bottom>
          <a:insideH>
            <a:ln w="12700" cap="flat">
              <a:solidFill>
                <a:srgbClr val="F0EBE0"/>
              </a:solidFill>
              <a:prstDash val="solid"/>
              <a:miter lim="400000"/>
            </a:ln>
          </a:insideH>
          <a:insideV>
            <a:ln w="12700" cap="flat">
              <a:solidFill>
                <a:srgbClr val="F0EBE0"/>
              </a:solidFill>
              <a:prstDash val="solid"/>
              <a:miter lim="400000"/>
            </a:ln>
          </a:insideV>
        </a:tcBdr>
        <a:fill>
          <a:solidFill>
            <a:srgbClr val="54BAE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0EBE0"/>
          </a:solidFill>
        </a:fill>
      </a:tcStyle>
    </a:wholeTbl>
    <a:band2H>
      <a:tcTxStyle b="def" i="def"/>
      <a:tcStyle>
        <a:tcBdr/>
        <a:fill>
          <a:solidFill>
            <a:srgbClr val="D9D5CA"/>
          </a:solidFill>
        </a:fill>
      </a:tcStyle>
    </a:band2H>
    <a:firstCol>
      <a:tcTxStyle b="off" i="off">
        <a:font>
          <a:latin typeface="Avenir Next Medium"/>
          <a:ea typeface="Avenir Next Medium"/>
          <a:cs typeface="Avenir Next Medium"/>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C6DFB5"/>
          </a:solidFill>
        </a:fill>
      </a:tcStyle>
    </a:firstCol>
    <a:lastRow>
      <a:tcTxStyle b="off" i="off">
        <a:font>
          <a:latin typeface="Avenir Next Medium"/>
          <a:ea typeface="Avenir Next Medium"/>
          <a:cs typeface="Avenir Next Medium"/>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254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57A797"/>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0EBE0"/>
          </a:solidFill>
        </a:fill>
      </a:tcStyle>
    </a:wholeTbl>
    <a:band2H>
      <a:tcTxStyle b="def" i="def"/>
      <a:tcStyle>
        <a:tcBdr/>
        <a:fill>
          <a:solidFill>
            <a:srgbClr val="E4E1D8"/>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AD7D3"/>
          </a:solidFill>
        </a:fill>
      </a:tcStyle>
    </a:firstCol>
    <a:lastRow>
      <a:tcTxStyle b="off" i="off">
        <a:font>
          <a:latin typeface="Avenir Next Medium"/>
          <a:ea typeface="Avenir Next Medium"/>
          <a:cs typeface="Avenir Next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noFill/>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noFill/>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6">
              <a:hueOff val="-134388"/>
            </a:schemeClr>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FEBE1"/>
          </a:solid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noFill/>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noFill/>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5413C"/>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noFill/>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lastRow>
    <a:fir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noFill/>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9" name="Shape 199"/>
          <p:cNvSpPr/>
          <p:nvPr>
            <p:ph type="sldImg"/>
          </p:nvPr>
        </p:nvSpPr>
        <p:spPr>
          <a:xfrm>
            <a:off x="1143000" y="685800"/>
            <a:ext cx="4572000" cy="3429000"/>
          </a:xfrm>
          <a:prstGeom prst="rect">
            <a:avLst/>
          </a:prstGeom>
        </p:spPr>
        <p:txBody>
          <a:bodyPr/>
          <a:lstStyle/>
          <a:p>
            <a:pPr/>
          </a:p>
        </p:txBody>
      </p:sp>
      <p:sp>
        <p:nvSpPr>
          <p:cNvPr id="200" name="Shape 20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Went from:</a:t>
            </a:r>
          </a:p>
          <a:p>
            <a:pPr marL="294922" indent="-294922">
              <a:buSzPct val="100000"/>
              <a:buChar char="*"/>
            </a:pPr>
            <a:r>
              <a:t>Traditional server farm</a:t>
            </a:r>
          </a:p>
          <a:p>
            <a:pPr lvl="1" marL="777522" indent="-294922">
              <a:buSzPct val="100000"/>
              <a:buChar char="*"/>
            </a:pPr>
            <a:r>
              <a:t>One service per server</a:t>
            </a:r>
          </a:p>
          <a:p>
            <a:pPr lvl="1" marL="777522" indent="-294922">
              <a:buSzPct val="100000"/>
              <a:buChar char="*"/>
            </a:pPr>
            <a:r>
              <a:t>Lots and lots of low-specced servers consuming a LOT of energy and taking up a LOT of space. </a:t>
            </a:r>
          </a:p>
          <a:p>
            <a:pPr lvl="1" marL="777522" indent="-294922">
              <a:buSzPct val="100000"/>
              <a:buChar char="*"/>
            </a:pPr>
            <a:r>
              <a:t>Extremely low efficiency per server. CPU Util often in 20% range. </a:t>
            </a:r>
          </a:p>
          <a:p>
            <a:pPr lvl="1" marL="777522" indent="-294922">
              <a:buSzPct val="100000"/>
              <a:buChar char="*"/>
            </a:pPr>
            <a:r>
              <a:t>VERY long lead times for new servers or services.</a:t>
            </a:r>
          </a:p>
          <a:p>
            <a:pPr/>
          </a:p>
          <a:p>
            <a:pPr/>
            <a:r>
              <a:t>Moved to:</a:t>
            </a:r>
          </a:p>
          <a:p>
            <a:pPr marL="294922" indent="-294922">
              <a:buSzPct val="100000"/>
              <a:buChar char="*"/>
            </a:pPr>
            <a:r>
              <a:t>Virtualization!</a:t>
            </a:r>
          </a:p>
          <a:p>
            <a:pPr lvl="1" marL="777522" indent="-294922">
              <a:buSzPct val="100000"/>
              <a:buChar char="*"/>
            </a:pPr>
            <a:r>
              <a:t>Fewer high-specced servers</a:t>
            </a:r>
          </a:p>
          <a:p>
            <a:pPr lvl="1" marL="777522" indent="-294922">
              <a:buSzPct val="100000"/>
              <a:buChar char="*"/>
            </a:pPr>
            <a:r>
              <a:t>Much better util. Closer to 80-90%.</a:t>
            </a:r>
          </a:p>
          <a:p>
            <a:pPr lvl="1" marL="777522" indent="-294922">
              <a:buSzPct val="100000"/>
              <a:buChar char="*"/>
            </a:pPr>
            <a:r>
              <a:t>Virtual Machines</a:t>
            </a:r>
          </a:p>
          <a:p>
            <a:pPr lvl="1" marL="777522" indent="-294922">
              <a:buSzPct val="100000"/>
              <a:buChar char="*"/>
            </a:pPr>
            <a:r>
              <a:t>Often longer lead times to deploy new virtualization hosts.</a:t>
            </a:r>
          </a:p>
          <a:p>
            <a:pPr lvl="1" marL="777522" indent="-294922">
              <a:buSzPct val="100000"/>
              <a:buChar char="*"/>
            </a:pPr>
            <a:r>
              <a:t>Extremely high up-front costs.</a:t>
            </a:r>
          </a:p>
          <a:p>
            <a:pPr/>
          </a:p>
          <a:p>
            <a:pPr/>
            <a:r>
              <a:t>Future:</a:t>
            </a:r>
          </a:p>
          <a:p>
            <a:pPr marL="294922" indent="-294922">
              <a:buSzPct val="100000"/>
              <a:buChar char="*"/>
            </a:pPr>
            <a:r>
              <a:t>Cloud!</a:t>
            </a:r>
          </a:p>
          <a:p>
            <a:pPr lvl="1" marL="777522" indent="-294922">
              <a:buSzPct val="100000"/>
              <a:buChar char="*"/>
            </a:pPr>
            <a:r>
              <a:t>Pioneered by Salesforce , AWS launched in 2002.</a:t>
            </a:r>
          </a:p>
          <a:p>
            <a:pPr lvl="1" marL="777522" indent="-294922">
              <a:buSzPct val="100000"/>
              <a:buChar char="*"/>
            </a:pPr>
            <a:r>
              <a:t>In practice, unlimited potential CPU and Storage capacity</a:t>
            </a:r>
          </a:p>
          <a:p>
            <a:pPr lvl="1" marL="777522" indent="-294922">
              <a:buSzPct val="100000"/>
              <a:buChar char="*"/>
            </a:pPr>
            <a:r>
              <a:t>No up-front costs.</a:t>
            </a:r>
          </a:p>
          <a:p>
            <a:pPr lvl="1" marL="777522" indent="-294922">
              <a:buSzPct val="100000"/>
              <a:buChar char="*"/>
            </a:pPr>
            <a:r>
              <a:t>Near instant deployment</a:t>
            </a:r>
          </a:p>
          <a:p>
            <a:pPr lvl="1" marL="777522" indent="-294922">
              <a:buSzPct val="100000"/>
              <a:buChar char="*"/>
            </a:pPr>
            <a:r>
              <a:t>Number of PaaS solutions, no need for entire OS anymore.</a:t>
            </a:r>
          </a:p>
          <a:p>
            <a:pPr lvl="1" marL="777522" indent="-294922">
              <a:buSzPct val="100000"/>
              <a:buChar char="*"/>
            </a:pPr>
            <a:r>
              <a:t>Managed Services - no need to maintain servers.</a:t>
            </a:r>
          </a:p>
          <a:p>
            <a:pPr lvl="1" marL="777522" indent="-294922">
              <a:buSzPct val="100000"/>
              <a:buChar char="*"/>
            </a:pPr>
            <a:r>
              <a:t>MUCH better security - don’t fool yourself. AWS is better than you at security IF you follow their instructions.</a:t>
            </a:r>
          </a:p>
          <a:p>
            <a:pPr lvl="1" marL="777522" indent="-294922">
              <a:buSzPct val="100000"/>
              <a:buChar char="*"/>
            </a:pPr>
          </a:p>
          <a:p>
            <a:pPr lvl="1" marL="777522" indent="-294922">
              <a:buSzPct val="100000"/>
              <a:buChar char="*"/>
            </a:pP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defRPr b="1"/>
            </a:pPr>
            <a:r>
              <a:t>EC2</a:t>
            </a:r>
          </a:p>
          <a:p>
            <a:pPr>
              <a:defRPr i="1"/>
            </a:pPr>
            <a:r>
              <a:t>Again, there has never been an “EC1”. </a:t>
            </a:r>
            <a:r>
              <a:rPr i="0"/>
              <a:t>I hate AWS naming.</a:t>
            </a:r>
          </a:p>
          <a:p>
            <a:pPr marL="294922" indent="-294922">
              <a:buSzPct val="100000"/>
              <a:buChar char="*"/>
            </a:pPr>
          </a:p>
          <a:p>
            <a:pPr marL="294922" indent="-294922">
              <a:buSzPct val="100000"/>
              <a:buChar char="*"/>
            </a:pPr>
            <a:r>
              <a:t>Virtual Machines.</a:t>
            </a:r>
          </a:p>
          <a:p>
            <a:pPr marL="294922" indent="-294922">
              <a:buSzPct val="100000"/>
              <a:buChar char="*"/>
            </a:pPr>
            <a:r>
              <a:t>An EC2 instance lives in a single AZ.</a:t>
            </a:r>
          </a:p>
          <a:p>
            <a:pPr marL="294922" indent="-294922">
              <a:buSzPct val="100000"/>
              <a:buChar char="*"/>
            </a:pPr>
            <a:r>
              <a:t>Can be scaled vertically or horizontally using AWS Auto Scaling</a:t>
            </a:r>
          </a:p>
          <a:p>
            <a:pPr marL="294922" indent="-294922">
              <a:buSzPct val="100000"/>
              <a:buChar char="*"/>
            </a:pPr>
            <a:r>
              <a:t>4 Pricing Models</a:t>
            </a:r>
          </a:p>
          <a:p>
            <a:pPr lvl="1" marL="777522" indent="-294922">
              <a:buSzPct val="100000"/>
              <a:buChar char="*"/>
            </a:pPr>
            <a:r>
              <a:t>(Most Flexible) On Demand Instances </a:t>
            </a:r>
          </a:p>
          <a:p>
            <a:pPr lvl="1" marL="777522" indent="-294922">
              <a:buSzPct val="100000"/>
              <a:buChar char="*"/>
            </a:pPr>
            <a:r>
              <a:t>(Save up to 75%) Reserved Instances</a:t>
            </a:r>
          </a:p>
          <a:p>
            <a:pPr lvl="1" marL="777522" indent="-294922">
              <a:buSzPct val="100000"/>
              <a:buChar char="*"/>
            </a:pPr>
            <a:r>
              <a:t>(Cheapest) Spot Instances</a:t>
            </a:r>
          </a:p>
          <a:p>
            <a:pPr lvl="1" marL="777522" indent="-294922">
              <a:buSzPct val="100000"/>
              <a:buChar char="*"/>
            </a:pPr>
            <a:r>
              <a:t>(Most Expensive) Dedicated Server</a:t>
            </a:r>
          </a:p>
          <a:p>
            <a:pPr marL="294922" indent="-294922">
              <a:buSzPct val="100000"/>
              <a:buChar char="*"/>
            </a:pPr>
            <a:r>
              <a:t>Amazon Machine Images - select your OS and go</a:t>
            </a:r>
          </a:p>
          <a:p>
            <a:pPr marL="294922" indent="-294922">
              <a:buSzPct val="100000"/>
              <a:buChar char="*"/>
            </a:pPr>
            <a:r>
              <a:t>Can get a public IP or just a private if you need.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defRPr b="1"/>
            </a:pPr>
            <a:r>
              <a:t>AWS Lambda</a:t>
            </a:r>
          </a:p>
          <a:p>
            <a:pPr marL="294922" indent="-294922">
              <a:buSzPct val="100000"/>
              <a:buChar char="*"/>
            </a:pPr>
            <a:r>
              <a:t>Automatically runs your code without having to provision or manage servers</a:t>
            </a:r>
          </a:p>
          <a:p>
            <a:pPr marL="294922" indent="-294922">
              <a:buSzPct val="100000"/>
              <a:buChar char="*"/>
            </a:pPr>
            <a:r>
              <a:t>No paying for idle-time! Pay only for the execution time.</a:t>
            </a:r>
          </a:p>
          <a:p>
            <a:pPr marL="294922" indent="-294922">
              <a:buSzPct val="100000"/>
              <a:buChar char="*"/>
            </a:pPr>
            <a:r>
              <a:t>Supports: Java, Go, Powershell, Python, Node.js, C# and ruby.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defRPr b="1"/>
            </a:pPr>
            <a:r>
              <a:t>EC2:</a:t>
            </a:r>
          </a:p>
          <a:p>
            <a:pPr/>
            <a:r>
              <a:t>750 Hours per month of T3.Micro</a:t>
            </a:r>
          </a:p>
          <a:p>
            <a:pPr/>
          </a:p>
          <a:p>
            <a:pPr/>
            <a:r>
              <a:t>How you use that time, is up to you - 10 Instances for 75 hours or 1 instance for 750 hours - up to you…</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defRPr b="1"/>
            </a:pPr>
            <a:r>
              <a:t>RDS:</a:t>
            </a:r>
          </a:p>
          <a:p>
            <a:pPr/>
            <a:r>
              <a:t>750 Hours per month of T3.Micro</a:t>
            </a:r>
          </a:p>
          <a:p>
            <a:pPr/>
          </a:p>
          <a:p>
            <a:pPr/>
            <a:r>
              <a:t>How you use that time, is up to you - 10 Instances for 75 hours or 1 instance for 750 hours - up to you…</a:t>
            </a:r>
          </a:p>
          <a:p>
            <a:pPr/>
          </a:p>
          <a:p>
            <a:pPr/>
            <a:r>
              <a:t>Does NOT include Aurora!!!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defRPr b="1"/>
            </a:pPr>
            <a:r>
              <a:t>Lambda:</a:t>
            </a:r>
          </a:p>
          <a:p>
            <a:pPr>
              <a:defRPr b="1"/>
            </a:pPr>
          </a:p>
          <a:p>
            <a:pPr/>
            <a:r>
              <a:t>Up to 3.2 million seconds of compute time per month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Moving to the cloud is NOT cheaper using “lift and shift”. </a:t>
            </a:r>
          </a:p>
          <a:p>
            <a:pPr/>
            <a:r>
              <a:t>You need to consider what you are putting in the cloud and how you do it. Most traditional server deployments are much more expensive in the cloud, than the cloud-native solutions.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defRPr b="1"/>
            </a:pPr>
            <a:r>
              <a:t>Elasticity or Flexibility:</a:t>
            </a:r>
          </a:p>
          <a:p>
            <a:pPr marL="294922" indent="-294922">
              <a:buSzPct val="100000"/>
              <a:buChar char="*"/>
            </a:pPr>
            <a:r>
              <a:t>Scalability</a:t>
            </a:r>
          </a:p>
          <a:p>
            <a:pPr marL="294922" indent="-294922">
              <a:buSzPct val="100000"/>
              <a:buChar char="*"/>
            </a:pPr>
            <a:r>
              <a:t>Storage Options</a:t>
            </a:r>
          </a:p>
          <a:p>
            <a:pPr marL="294922" indent="-294922">
              <a:buSzPct val="100000"/>
              <a:buChar char="*"/>
            </a:pPr>
            <a:r>
              <a:t>Control Choices</a:t>
            </a:r>
          </a:p>
          <a:p>
            <a:pPr marL="294922" indent="-294922">
              <a:buSzPct val="100000"/>
              <a:buChar char="*"/>
            </a:pPr>
            <a:r>
              <a:t>Tool Selection</a:t>
            </a:r>
          </a:p>
          <a:p>
            <a:pPr marL="294922" indent="-294922">
              <a:buSzPct val="100000"/>
              <a:buChar char="*"/>
            </a:pPr>
            <a:r>
              <a:t>SECURITY FEATURES</a:t>
            </a:r>
          </a:p>
          <a:p>
            <a:pPr/>
          </a:p>
          <a:p>
            <a:pPr>
              <a:defRPr b="1"/>
            </a:pPr>
            <a:r>
              <a:t>Efficiency:</a:t>
            </a:r>
          </a:p>
          <a:p>
            <a:pPr marL="294922" indent="-294922">
              <a:buSzPct val="100000"/>
              <a:buChar char="*"/>
            </a:pPr>
            <a:r>
              <a:t>Accessibility</a:t>
            </a:r>
          </a:p>
          <a:p>
            <a:pPr marL="294922" indent="-294922">
              <a:buSzPct val="100000"/>
              <a:buChar char="*"/>
            </a:pPr>
            <a:r>
              <a:t>Speed to market</a:t>
            </a:r>
          </a:p>
          <a:p>
            <a:pPr marL="294922" indent="-294922">
              <a:buSzPct val="100000"/>
              <a:buChar char="*"/>
            </a:pPr>
            <a:r>
              <a:t>Data security</a:t>
            </a:r>
          </a:p>
          <a:p>
            <a:pPr marL="294922" indent="-294922">
              <a:buSzPct val="100000"/>
              <a:buChar char="*"/>
            </a:pPr>
            <a:r>
              <a:t>Savings on equipment</a:t>
            </a:r>
          </a:p>
          <a:p>
            <a:pPr marL="294922" indent="-294922">
              <a:buSzPct val="100000"/>
              <a:buChar char="*"/>
            </a:pPr>
            <a:r>
              <a:t>Pay as you go</a:t>
            </a:r>
          </a:p>
          <a:p>
            <a:pPr/>
          </a:p>
          <a:p>
            <a:pPr>
              <a:defRPr b="1"/>
            </a:pPr>
            <a:r>
              <a:t>Strategic Value:</a:t>
            </a:r>
          </a:p>
          <a:p>
            <a:pPr marL="294922" indent="-294922">
              <a:buSzPct val="100000"/>
              <a:buChar char="*"/>
            </a:pPr>
            <a:r>
              <a:t>Cloud Provider manage infrastructure, allowing business to focus on app development</a:t>
            </a:r>
          </a:p>
          <a:p>
            <a:pPr marL="294922" indent="-294922">
              <a:buSzPct val="100000"/>
              <a:buChar char="*"/>
            </a:pPr>
            <a:r>
              <a:t>Regular updates</a:t>
            </a:r>
          </a:p>
          <a:p>
            <a:pPr marL="294922" indent="-294922">
              <a:buSzPct val="100000"/>
              <a:buChar char="*"/>
            </a:pPr>
            <a:r>
              <a:t>Collaboration</a:t>
            </a:r>
          </a:p>
          <a:p>
            <a:pPr marL="294922" indent="-294922">
              <a:buSzPct val="100000"/>
              <a:buChar char="*"/>
            </a:pPr>
            <a:r>
              <a:t>No upfront-costs, pay as you go, easier to get started.</a:t>
            </a:r>
          </a:p>
          <a:p>
            <a:pPr marL="294922" indent="-294922">
              <a:buSzPct val="100000"/>
              <a:buChar char="*"/>
            </a:pPr>
            <a:r>
              <a:t>Global distribution in minutes</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IaaS - AWS, Azure, GCP, Digital Ocean</a:t>
            </a:r>
          </a:p>
          <a:p>
            <a:pPr/>
            <a:r>
              <a:t>PaaS - AWS Elastic Beanstalk, Google App Engine, RedHat OpenShift, </a:t>
            </a:r>
          </a:p>
          <a:p>
            <a:pPr/>
            <a:r>
              <a:t>SaaS - Office 365, G-Suite, Salesforce, Adobe Creative Cloud, Survey Monkey, Slack</a:t>
            </a:r>
          </a:p>
          <a:p>
            <a:pPr/>
            <a:r>
              <a:t>XaaS - TONS of other names, Backup, Networking, Containers, Desktop, Pizza.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defRPr b="1"/>
            </a:pPr>
            <a:r>
              <a:t>Private Cloud - “On-Prem”:</a:t>
            </a:r>
          </a:p>
          <a:p>
            <a:pPr marL="294922" indent="-294922">
              <a:buSzPct val="100000"/>
              <a:buChar char="*"/>
            </a:pPr>
            <a:r>
              <a:t>All Infrastructure in on-prem at the client, or with a private service provider. </a:t>
            </a:r>
          </a:p>
          <a:p>
            <a:pPr marL="294922" indent="-294922">
              <a:buSzPct val="100000"/>
              <a:buChar char="*"/>
            </a:pPr>
            <a:r>
              <a:t>Many or most applications are only available if on-prem or via VPN.</a:t>
            </a:r>
          </a:p>
          <a:p>
            <a:pPr marL="294922" indent="-294922">
              <a:buSzPct val="100000"/>
              <a:buChar char="*"/>
            </a:pPr>
            <a:r>
              <a:t>Long Deployment Times for new hardware, or servers.</a:t>
            </a:r>
          </a:p>
          <a:p>
            <a:pPr marL="294922" indent="-294922">
              <a:buSzPct val="100000"/>
              <a:buChar char="*"/>
            </a:pPr>
            <a:r>
              <a:t>Security - for companies that have highly sensitive data.</a:t>
            </a:r>
          </a:p>
          <a:p>
            <a:pPr/>
          </a:p>
          <a:p>
            <a:pPr>
              <a:defRPr b="1"/>
            </a:pPr>
            <a:r>
              <a:t>Hybrid Cloud:</a:t>
            </a:r>
          </a:p>
          <a:p>
            <a:pPr marL="294922" indent="-294922">
              <a:buSzPct val="100000"/>
              <a:buChar char="*"/>
            </a:pPr>
            <a:r>
              <a:t>Mix of both worlds - servers both on-prem and in the cloud.</a:t>
            </a:r>
          </a:p>
          <a:p>
            <a:pPr marL="294922" indent="-294922">
              <a:buSzPct val="100000"/>
              <a:buChar char="*"/>
            </a:pPr>
            <a:r>
              <a:t>On-Prem kan help speed up applications that are locally needed.</a:t>
            </a:r>
          </a:p>
          <a:p>
            <a:pPr marL="294922" indent="-294922">
              <a:buSzPct val="100000"/>
              <a:buChar char="*"/>
            </a:pPr>
            <a:r>
              <a:t>Can benefit from cloud deployment speed.</a:t>
            </a:r>
          </a:p>
          <a:p>
            <a:pPr marL="294922" indent="-294922">
              <a:buSzPct val="100000"/>
              <a:buChar char="*"/>
            </a:pPr>
            <a:r>
              <a:t>Can be haltered by some applications not being able to scale to the cloud.</a:t>
            </a:r>
          </a:p>
          <a:p>
            <a:pPr marL="294922" indent="-294922">
              <a:buSzPct val="100000"/>
              <a:buChar char="*"/>
            </a:pPr>
            <a:r>
              <a:t>Allows for longer migration periods for existing companies.</a:t>
            </a:r>
          </a:p>
          <a:p>
            <a:pPr marL="294922" indent="-294922">
              <a:buSzPct val="100000"/>
              <a:buChar char="*"/>
            </a:pPr>
            <a:r>
              <a:t>… Security?</a:t>
            </a:r>
          </a:p>
          <a:p>
            <a:pPr marL="294922" indent="-294922">
              <a:buSzPct val="100000"/>
              <a:buChar char="*"/>
            </a:pPr>
            <a:r>
              <a:t>Can be expensive!</a:t>
            </a:r>
          </a:p>
          <a:p>
            <a:pPr/>
          </a:p>
          <a:p>
            <a:pPr>
              <a:defRPr b="1"/>
            </a:pPr>
            <a:r>
              <a:t>Public Cloud:</a:t>
            </a:r>
          </a:p>
          <a:p>
            <a:pPr marL="294922" indent="-294922">
              <a:buSzPct val="100000"/>
              <a:buChar char="*"/>
            </a:pPr>
            <a:r>
              <a:t>Perfect for startups and companies with little or no technical debt. </a:t>
            </a:r>
          </a:p>
          <a:p>
            <a:pPr marL="294922" indent="-294922">
              <a:buSzPct val="100000"/>
              <a:buChar char="*"/>
            </a:pPr>
            <a:r>
              <a:t>Eslasticity, instant deployments, speed.</a:t>
            </a:r>
          </a:p>
          <a:p>
            <a:pPr marL="294922" indent="-294922">
              <a:buSzPct val="100000"/>
              <a:buChar char="*"/>
            </a:pPr>
            <a:r>
              <a:t>Perfect for SaaS Companies that need the ability to scale quickly</a:t>
            </a:r>
          </a:p>
          <a:p>
            <a:pPr marL="294922" indent="-294922">
              <a:buSzPct val="100000"/>
              <a:buChar char="*"/>
            </a:pPr>
            <a:r>
              <a:t>No up-front costs.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Q4 2019 Estimates:</a:t>
            </a:r>
          </a:p>
          <a:p>
            <a:pPr/>
          </a:p>
          <a:p>
            <a:pPr/>
            <a:r>
              <a:t>Cloud Service Provider	Q4 2019 (US$ Billion)		Q4 2019 Market Share		Annual Growth</a:t>
            </a:r>
          </a:p>
          <a:p>
            <a:pPr/>
            <a:r>
              <a:t>AWS						9.8							32.4%							33.2%</a:t>
            </a:r>
          </a:p>
          <a:p>
            <a:pPr/>
            <a:r>
              <a:t>Microsoft Azure			5.3							17.6%							62.3%</a:t>
            </a:r>
          </a:p>
          <a:p>
            <a:pPr/>
            <a:r>
              <a:t>Google Cloud				1.8							6.0%							67.6%</a:t>
            </a:r>
          </a:p>
          <a:p>
            <a:pPr/>
            <a:r>
              <a:t>Alibaba Cloud				1.6							5.4%							71.1%</a:t>
            </a:r>
          </a:p>
          <a:p>
            <a:pPr/>
            <a:r>
              <a:t>Others						11.6						38.5%							24.4%</a:t>
            </a:r>
          </a:p>
          <a:p>
            <a:pPr/>
          </a:p>
          <a:p>
            <a:pPr/>
            <a:r>
              <a:t>Google + Azure Marketshare = 23.6%</a:t>
            </a:r>
          </a:p>
          <a:p>
            <a:pPr/>
            <a:r>
              <a:t>GCP + Azure + Alibaba Marketshare = 29%.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“So what </a:t>
            </a:r>
            <a:r>
              <a:rPr i="1"/>
              <a:t>is</a:t>
            </a:r>
            <a:r>
              <a:t> AWS?… Well, physically AWS is a global network of data centers…”</a:t>
            </a:r>
          </a:p>
          <a:p>
            <a:pPr>
              <a:defRPr b="1"/>
            </a:pPr>
          </a:p>
          <a:p>
            <a:pPr>
              <a:defRPr b="1"/>
            </a:pPr>
            <a:r>
              <a:t>Global Infrastructure:</a:t>
            </a:r>
          </a:p>
          <a:p>
            <a:pPr marL="294922" indent="-294922">
              <a:buSzPct val="100000"/>
              <a:buChar char="*"/>
            </a:pPr>
            <a:r>
              <a:t>24 Regions</a:t>
            </a:r>
          </a:p>
          <a:p>
            <a:pPr marL="294922" indent="-294922">
              <a:buSzPct val="100000"/>
              <a:buChar char="*"/>
            </a:pPr>
            <a:r>
              <a:t>76 AZs</a:t>
            </a:r>
          </a:p>
          <a:p>
            <a:pPr>
              <a:defRPr i="1"/>
            </a:pPr>
            <a:r>
              <a:t>Announced:</a:t>
            </a:r>
          </a:p>
          <a:p>
            <a:pPr marL="294922" indent="-294922">
              <a:buSzPct val="100000"/>
              <a:buChar char="*"/>
            </a:pPr>
            <a:r>
              <a:t>3 More regions</a:t>
            </a:r>
          </a:p>
          <a:p>
            <a:pPr marL="294922" indent="-294922">
              <a:buSzPct val="100000"/>
              <a:buChar char="*"/>
            </a:pPr>
            <a:r>
              <a:t>9 More AZs.</a:t>
            </a:r>
          </a:p>
          <a:p>
            <a:pPr/>
          </a:p>
          <a:p>
            <a:pPr>
              <a:defRPr b="1"/>
            </a:pPr>
            <a:r>
              <a:t>Region:</a:t>
            </a:r>
            <a:endParaRPr b="0"/>
          </a:p>
          <a:p>
            <a:pPr marL="294922" indent="-294922">
              <a:buSzPct val="100000"/>
              <a:buChar char="*"/>
              <a:defRPr b="1"/>
            </a:pPr>
            <a:r>
              <a:rPr b="0"/>
              <a:t>Physical Location with two or more AZs</a:t>
            </a:r>
            <a:endParaRPr b="0"/>
          </a:p>
          <a:p>
            <a:pPr>
              <a:defRPr b="1"/>
            </a:pPr>
            <a:endParaRPr b="0"/>
          </a:p>
          <a:p>
            <a:pPr>
              <a:defRPr b="1"/>
            </a:pPr>
            <a:r>
              <a:t>Availability Zone (AZ):</a:t>
            </a:r>
          </a:p>
          <a:p>
            <a:pPr marL="294922" indent="-294922">
              <a:buSzPct val="100000"/>
              <a:buChar char="*"/>
            </a:pPr>
            <a:r>
              <a:t>A discrete data center with independent power and internet connections. </a:t>
            </a:r>
          </a:p>
          <a:p>
            <a:pPr marL="294922" indent="-294922">
              <a:buSzPct val="100000"/>
              <a:buChar char="*"/>
            </a:pPr>
            <a:r>
              <a:t>Physically separated from another AZ by many KMs, but all within 100 km (60 miles) of each other.</a:t>
            </a:r>
          </a:p>
          <a:p>
            <a:pPr marL="294922" indent="-294922">
              <a:buSzPct val="100000"/>
              <a:buChar char="*"/>
            </a:pPr>
            <a:r>
              <a:t>Interconnected with all other regions AZs by high-bandwidth, low-latency connections. </a:t>
            </a:r>
          </a:p>
          <a:p>
            <a:pPr marL="294922" indent="-294922">
              <a:buSzPct val="100000"/>
              <a:buChar char="*"/>
            </a:pPr>
            <a:r>
              <a:t>Allows for HA.</a:t>
            </a:r>
          </a:p>
          <a:p>
            <a:pPr/>
          </a:p>
          <a:p>
            <a:pPr>
              <a:defRPr b="1"/>
            </a:pPr>
            <a:r>
              <a:t>AWS Edge Location:</a:t>
            </a:r>
          </a:p>
          <a:p>
            <a:pPr marL="294922" indent="-294922">
              <a:buSzPct val="100000"/>
              <a:buChar char="*"/>
            </a:pPr>
            <a:r>
              <a:t>CloudFront Global Edge Network, CDN locations in 216 Points of Presence. </a:t>
            </a:r>
          </a:p>
          <a:p>
            <a:pPr/>
          </a:p>
          <a:p>
            <a:pPr>
              <a:defRPr b="1"/>
            </a:pPr>
            <a:r>
              <a:t>AWS Local Zones:</a:t>
            </a:r>
          </a:p>
          <a:p>
            <a:pPr marL="294922" indent="-294922">
              <a:buSzPct val="100000"/>
              <a:buChar char="*"/>
              <a:defRPr i="1"/>
            </a:pPr>
            <a:r>
              <a:t>Only in Los Angeles! More to come.</a:t>
            </a:r>
          </a:p>
          <a:p>
            <a:pPr marL="294922" indent="-294922">
              <a:buSzPct val="100000"/>
              <a:buChar char="*"/>
              <a:defRPr i="1"/>
            </a:pPr>
            <a:r>
              <a:t>AWS Local Zones place compute, storage, database, and other select AWS services closer to end-users. With AWS Local Zones, you can easily run highly-demanding applications that require single-digit millisecond latencies to your end-users such as media &amp; entertainment content creation, real-time gaming, reservoir simulations, electronic design automation, and machine learning.</a:t>
            </a:r>
          </a:p>
          <a:p>
            <a:pPr marL="294922" indent="-294922">
              <a:buSzPct val="100000"/>
              <a:buChar char="*"/>
              <a:defRPr i="1"/>
            </a:pPr>
            <a:r>
              <a:t>Each AWS Local Zone location is an extension of an AWS Region where you can run your latency sensitive applications using AWS services such as Amazon Elastic Compute Cloud, Amazon Virtual Private Cloud, Amazon Elastic Block Store, Amazon File Storage, and Amazon Elastic Load Balancing in geographic proximity to end-users. AWS Local Zones provide a high-bandwidth, secure connection between local workloads and those running in the AWS Region, allowing you to seamlessly connect to the full range of in-region services through the same APIs and tool sets.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defRPr b="1"/>
            </a:pPr>
            <a:r>
              <a:t>AWS Services:</a:t>
            </a:r>
          </a:p>
          <a:p>
            <a:pPr marL="294922" indent="-294922">
              <a:buSzPct val="100000"/>
              <a:buChar char="*"/>
            </a:pPr>
            <a:r>
              <a:t>EC2</a:t>
            </a:r>
          </a:p>
          <a:p>
            <a:pPr marL="294922" indent="-294922">
              <a:buSzPct val="100000"/>
              <a:buChar char="*"/>
            </a:pPr>
            <a:r>
              <a:t>S3</a:t>
            </a:r>
          </a:p>
          <a:p>
            <a:pPr marL="294922" indent="-294922">
              <a:buSzPct val="100000"/>
              <a:buChar char="*"/>
            </a:pPr>
            <a:r>
              <a:t>AWS Lambda</a:t>
            </a:r>
          </a:p>
          <a:p>
            <a:pPr marL="294922" indent="-294922">
              <a:buSzPct val="100000"/>
              <a:buChar char="*"/>
            </a:pPr>
            <a:r>
              <a:t>ElastiCache</a:t>
            </a:r>
          </a:p>
          <a:p>
            <a:pPr/>
          </a:p>
          <a:p>
            <a:pPr/>
            <a:r>
              <a:t>30 Services in total listed. Per 2020, 212 available services.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defRPr b="1"/>
            </a:pPr>
            <a:r>
              <a:t>S3</a:t>
            </a:r>
          </a:p>
          <a:p>
            <a:pPr/>
            <a:r>
              <a:t>“There has never been an S1 or S2” Also known as “Simple Storage Service”</a:t>
            </a:r>
          </a:p>
          <a:p>
            <a:pPr/>
          </a:p>
          <a:p>
            <a:pPr marL="294922" indent="-294922">
              <a:buSzPct val="100000"/>
              <a:buChar char="*"/>
            </a:pPr>
            <a:r>
              <a:t>Object Storage - You cannot install an OS on S3. Objects </a:t>
            </a:r>
            <a:r>
              <a:rPr i="1" u="sng"/>
              <a:t>only</a:t>
            </a:r>
            <a:r>
              <a:t>.</a:t>
            </a:r>
          </a:p>
          <a:p>
            <a:pPr marL="294922" indent="-294922">
              <a:buSzPct val="100000"/>
              <a:buChar char="*"/>
            </a:pPr>
            <a:r>
              <a:t>Unlimited storage, however, max 5TB per file.</a:t>
            </a:r>
          </a:p>
          <a:p>
            <a:pPr marL="294922" indent="-294922">
              <a:buSzPct val="100000"/>
              <a:buChar char="*"/>
            </a:pPr>
            <a:r>
              <a:t>11 9’s of durability - chances of losing data is extremely slim.</a:t>
            </a:r>
          </a:p>
          <a:p>
            <a:pPr marL="294922" indent="-294922">
              <a:buSzPct val="100000"/>
              <a:buChar char="*"/>
            </a:pPr>
            <a:r>
              <a:t>Files stored in Buckets</a:t>
            </a:r>
          </a:p>
          <a:p>
            <a:pPr marL="294922" indent="-294922">
              <a:buSzPct val="100000"/>
              <a:buChar char="*"/>
            </a:pPr>
            <a:r>
              <a:t>3 Storage Classes</a:t>
            </a:r>
          </a:p>
          <a:p>
            <a:pPr lvl="1" marL="777522" indent="-294922">
              <a:buSzPct val="100000"/>
              <a:buChar char="*"/>
            </a:pPr>
            <a:r>
              <a:t>Standard</a:t>
            </a:r>
          </a:p>
          <a:p>
            <a:pPr lvl="1" marL="777522" indent="-294922">
              <a:buSzPct val="100000"/>
              <a:buChar char="*"/>
            </a:pPr>
            <a:r>
              <a:t>Infrequent Access</a:t>
            </a:r>
          </a:p>
          <a:p>
            <a:pPr lvl="1" marL="777522" indent="-294922">
              <a:buSzPct val="100000"/>
              <a:buChar char="*"/>
            </a:pPr>
            <a:r>
              <a:t>Glacier</a:t>
            </a:r>
          </a:p>
          <a:p>
            <a:pPr marL="294922" indent="-294922">
              <a:buSzPct val="100000"/>
              <a:buChar char="*"/>
            </a:pPr>
            <a:r>
              <a:t>Replicate data globally, or within region.</a:t>
            </a:r>
          </a:p>
          <a:p>
            <a:pPr marL="294922" indent="-294922">
              <a:buSzPct val="100000"/>
              <a:buChar char="*"/>
            </a:pPr>
            <a:r>
              <a:t>Host static websites directly from bucket.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3" name="Author and Date"/>
          <p:cNvSpPr txBox="1"/>
          <p:nvPr>
            <p:ph type="body" sz="quarter" idx="13"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14" name="Presentation Title"/>
          <p:cNvSpPr txBox="1"/>
          <p:nvPr>
            <p:ph type="title" hasCustomPrompt="1"/>
          </p:nvPr>
        </p:nvSpPr>
        <p:spPr>
          <a:prstGeom prst="rect">
            <a:avLst/>
          </a:prstGeom>
        </p:spPr>
        <p:txBody>
          <a:bodyPr/>
          <a:lstStyle/>
          <a:p>
            <a:pPr/>
            <a:r>
              <a:t>Presentation Title</a:t>
            </a:r>
          </a:p>
        </p:txBody>
      </p:sp>
      <p:sp>
        <p:nvSpPr>
          <p:cNvPr id="15"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27" name="Body Level One…"/>
          <p:cNvSpPr txBox="1"/>
          <p:nvPr>
            <p:ph type="body" sz="quarter" idx="1" hasCustomPrompt="1"/>
          </p:nvPr>
        </p:nvSpPr>
        <p:spPr>
          <a:xfrm>
            <a:off x="1727200" y="5281886"/>
            <a:ext cx="20929600" cy="3136901"/>
          </a:xfrm>
          <a:prstGeom prst="rect">
            <a:avLst/>
          </a:prstGeom>
        </p:spPr>
        <p:txBody>
          <a:bodyPr anchor="ctr"/>
          <a:lstStyle>
            <a:lvl1pPr>
              <a:lnSpc>
                <a:spcPct val="80000"/>
              </a:lnSpc>
              <a:defRPr spc="-86" sz="8600">
                <a:solidFill>
                  <a:srgbClr val="4A4A4A"/>
                </a:solidFill>
                <a:latin typeface="Publico Headline Roman"/>
                <a:ea typeface="Publico Headline Roman"/>
                <a:cs typeface="Publico Headline Roman"/>
                <a:sym typeface="Publico Headline Roman"/>
              </a:defRPr>
            </a:lvl1pPr>
            <a:lvl2pPr>
              <a:lnSpc>
                <a:spcPct val="80000"/>
              </a:lnSpc>
              <a:defRPr spc="-86" sz="8600">
                <a:solidFill>
                  <a:srgbClr val="4A4A4A"/>
                </a:solidFill>
                <a:latin typeface="Publico Headline Roman"/>
                <a:ea typeface="Publico Headline Roman"/>
                <a:cs typeface="Publico Headline Roman"/>
                <a:sym typeface="Publico Headline Roman"/>
              </a:defRPr>
            </a:lvl2pPr>
            <a:lvl3pPr>
              <a:lnSpc>
                <a:spcPct val="80000"/>
              </a:lnSpc>
              <a:defRPr spc="-86" sz="8600">
                <a:solidFill>
                  <a:srgbClr val="4A4A4A"/>
                </a:solidFill>
                <a:latin typeface="Publico Headline Roman"/>
                <a:ea typeface="Publico Headline Roman"/>
                <a:cs typeface="Publico Headline Roman"/>
                <a:sym typeface="Publico Headline Roman"/>
              </a:defRPr>
            </a:lvl3pPr>
            <a:lvl4pPr>
              <a:lnSpc>
                <a:spcPct val="80000"/>
              </a:lnSpc>
              <a:defRPr spc="-86" sz="8600">
                <a:solidFill>
                  <a:srgbClr val="4A4A4A"/>
                </a:solidFill>
                <a:latin typeface="Publico Headline Roman"/>
                <a:ea typeface="Publico Headline Roman"/>
                <a:cs typeface="Publico Headline Roman"/>
                <a:sym typeface="Publico Headline Roman"/>
              </a:defRPr>
            </a:lvl4pPr>
            <a:lvl5pPr>
              <a:lnSpc>
                <a:spcPct val="80000"/>
              </a:lnSpc>
              <a:defRPr spc="-86" sz="8600">
                <a:solidFill>
                  <a:srgbClr val="4A4A4A"/>
                </a:solidFill>
                <a:latin typeface="Publico Headline Roman"/>
                <a:ea typeface="Publico Headline Roman"/>
                <a:cs typeface="Publico Headline Roman"/>
                <a:sym typeface="Publico Headline Roman"/>
              </a:defRPr>
            </a:lvl5pPr>
          </a:lstStyle>
          <a:p>
            <a:pPr/>
            <a:r>
              <a:t>Statement</a:t>
            </a:r>
          </a:p>
          <a:p>
            <a:pPr lvl="1"/>
            <a:r>
              <a:t/>
            </a:r>
          </a:p>
          <a:p>
            <a:pPr lvl="2"/>
            <a:r>
              <a:t/>
            </a:r>
          </a:p>
          <a:p>
            <a:pPr lvl="3"/>
            <a:r>
              <a:t/>
            </a:r>
          </a:p>
          <a:p>
            <a:pPr lvl="4"/>
            <a:r>
              <a:t/>
            </a:r>
          </a:p>
        </p:txBody>
      </p:sp>
      <p:pic>
        <p:nvPicPr>
          <p:cNvPr id="128"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29"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30"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31"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227AAF"/>
        </a:solidFill>
      </p:bgPr>
    </p:bg>
    <p:spTree>
      <p:nvGrpSpPr>
        <p:cNvPr id="1" name=""/>
        <p:cNvGrpSpPr/>
        <p:nvPr/>
      </p:nvGrpSpPr>
      <p:grpSpPr>
        <a:xfrm>
          <a:off x="0" y="0"/>
          <a:ext cx="0" cy="0"/>
          <a:chOff x="0" y="0"/>
          <a:chExt cx="0" cy="0"/>
        </a:xfrm>
      </p:grpSpPr>
      <p:sp>
        <p:nvSpPr>
          <p:cNvPr id="138" name="Fact information"/>
          <p:cNvSpPr txBox="1"/>
          <p:nvPr>
            <p:ph type="body" sz="quarter" idx="13" hasCustomPrompt="1"/>
          </p:nvPr>
        </p:nvSpPr>
        <p:spPr>
          <a:xfrm>
            <a:off x="1727200" y="8611966"/>
            <a:ext cx="20929600" cy="908813"/>
          </a:xfrm>
          <a:prstGeom prst="rect">
            <a:avLst/>
          </a:prstGeom>
        </p:spPr>
        <p:txBody>
          <a:bodyPr/>
          <a:lstStyle>
            <a:lvl1pPr>
              <a:spcBef>
                <a:spcPts val="2000"/>
              </a:spcBef>
              <a:defRPr>
                <a:solidFill>
                  <a:srgbClr val="F0EBE0"/>
                </a:solidFill>
              </a:defRPr>
            </a:lvl1pPr>
          </a:lstStyle>
          <a:p>
            <a:pPr/>
            <a:r>
              <a:t>Fact information</a:t>
            </a:r>
          </a:p>
        </p:txBody>
      </p:sp>
      <p:sp>
        <p:nvSpPr>
          <p:cNvPr id="139" name="Line"/>
          <p:cNvSpPr/>
          <p:nvPr/>
        </p:nvSpPr>
        <p:spPr>
          <a:xfrm>
            <a:off x="863600" y="12852400"/>
            <a:ext cx="22656801" cy="0"/>
          </a:xfrm>
          <a:prstGeom prst="line">
            <a:avLst/>
          </a:prstGeom>
          <a:ln w="12700">
            <a:solidFill>
              <a:srgbClr val="EFEBD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140" name="Line"/>
          <p:cNvSpPr/>
          <p:nvPr/>
        </p:nvSpPr>
        <p:spPr>
          <a:xfrm>
            <a:off x="863600" y="889000"/>
            <a:ext cx="22656801" cy="0"/>
          </a:xfrm>
          <a:prstGeom prst="line">
            <a:avLst/>
          </a:prstGeom>
          <a:ln w="50800">
            <a:solidFill>
              <a:srgbClr val="EFEBD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141" name="Body Level One…"/>
          <p:cNvSpPr txBox="1"/>
          <p:nvPr>
            <p:ph type="body" idx="1" hasCustomPrompt="1"/>
          </p:nvPr>
        </p:nvSpPr>
        <p:spPr>
          <a:xfrm>
            <a:off x="1727200" y="1098623"/>
            <a:ext cx="20929600" cy="7461177"/>
          </a:xfrm>
          <a:prstGeom prst="rect">
            <a:avLst/>
          </a:prstGeom>
        </p:spPr>
        <p:txBody>
          <a:bodyPr anchor="b"/>
          <a:lstStyle>
            <a:lvl1pPr>
              <a:lnSpc>
                <a:spcPct val="70000"/>
              </a:lnSpc>
              <a:defRPr b="1" spc="-300" sz="30000">
                <a:solidFill>
                  <a:srgbClr val="FFFFFF"/>
                </a:solidFill>
                <a:latin typeface="Publico Headline Roman"/>
                <a:ea typeface="Publico Headline Roman"/>
                <a:cs typeface="Publico Headline Roman"/>
                <a:sym typeface="Publico Headline Roman"/>
              </a:defRPr>
            </a:lvl1pPr>
            <a:lvl2pPr>
              <a:lnSpc>
                <a:spcPct val="70000"/>
              </a:lnSpc>
              <a:defRPr b="1" spc="-300" sz="30000">
                <a:solidFill>
                  <a:srgbClr val="FFFFFF"/>
                </a:solidFill>
                <a:latin typeface="Publico Headline Roman"/>
                <a:ea typeface="Publico Headline Roman"/>
                <a:cs typeface="Publico Headline Roman"/>
                <a:sym typeface="Publico Headline Roman"/>
              </a:defRPr>
            </a:lvl2pPr>
            <a:lvl3pPr>
              <a:lnSpc>
                <a:spcPct val="70000"/>
              </a:lnSpc>
              <a:defRPr b="1" spc="-300" sz="30000">
                <a:solidFill>
                  <a:srgbClr val="FFFFFF"/>
                </a:solidFill>
                <a:latin typeface="Publico Headline Roman"/>
                <a:ea typeface="Publico Headline Roman"/>
                <a:cs typeface="Publico Headline Roman"/>
                <a:sym typeface="Publico Headline Roman"/>
              </a:defRPr>
            </a:lvl3pPr>
            <a:lvl4pPr>
              <a:lnSpc>
                <a:spcPct val="70000"/>
              </a:lnSpc>
              <a:defRPr b="1" spc="-300" sz="30000">
                <a:solidFill>
                  <a:srgbClr val="FFFFFF"/>
                </a:solidFill>
                <a:latin typeface="Publico Headline Roman"/>
                <a:ea typeface="Publico Headline Roman"/>
                <a:cs typeface="Publico Headline Roman"/>
                <a:sym typeface="Publico Headline Roman"/>
              </a:defRPr>
            </a:lvl4pPr>
            <a:lvl5pPr>
              <a:lnSpc>
                <a:spcPct val="70000"/>
              </a:lnSpc>
              <a:defRPr b="1" spc="-300" sz="30000">
                <a:solidFill>
                  <a:srgbClr val="FFFFFF"/>
                </a:solidFill>
                <a:latin typeface="Publico Headline Roman"/>
                <a:ea typeface="Publico Headline Roman"/>
                <a:cs typeface="Publico Headline Roman"/>
                <a:sym typeface="Publico Headline Roman"/>
              </a:defRPr>
            </a:lvl5pPr>
          </a:lstStyle>
          <a:p>
            <a:pPr/>
            <a:r>
              <a:t>100%</a:t>
            </a:r>
          </a:p>
          <a:p>
            <a:pPr lvl="1"/>
            <a:r>
              <a:t/>
            </a:r>
          </a:p>
          <a:p>
            <a:pPr lvl="2"/>
            <a:r>
              <a:t/>
            </a:r>
          </a:p>
          <a:p>
            <a:pPr lvl="3"/>
            <a:r>
              <a:t/>
            </a:r>
          </a:p>
          <a:p>
            <a:pPr lvl="4"/>
            <a:r>
              <a:t/>
            </a:r>
          </a:p>
        </p:txBody>
      </p:sp>
      <p:sp>
        <p:nvSpPr>
          <p:cNvPr id="142"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DADADA"/>
                </a:solidFill>
                <a:latin typeface="Helvetica Neue Thin"/>
                <a:ea typeface="Helvetica Neue Thin"/>
                <a:cs typeface="Helvetica Neue Thin"/>
                <a:sym typeface="Helvetica Neue Thin"/>
              </a:defRPr>
            </a:lvl1pPr>
          </a:lstStyle>
          <a:p>
            <a:pPr/>
            <a:r>
              <a:t>mathiasmoberg</a:t>
            </a:r>
          </a:p>
        </p:txBody>
      </p:sp>
      <p:pic>
        <p:nvPicPr>
          <p:cNvPr id="143" name="Image" descr="Image"/>
          <p:cNvPicPr>
            <a:picLocks noChangeAspect="1"/>
          </p:cNvPicPr>
          <p:nvPr/>
        </p:nvPicPr>
        <p:blipFill>
          <a:blip r:embed="rId2">
            <a:extLst/>
          </a:blip>
          <a:stretch>
            <a:fillRect/>
          </a:stretch>
        </p:blipFill>
        <p:spPr>
          <a:xfrm>
            <a:off x="20751696" y="13121837"/>
            <a:ext cx="406401" cy="330201"/>
          </a:xfrm>
          <a:prstGeom prst="rect">
            <a:avLst/>
          </a:prstGeom>
          <a:ln w="12700">
            <a:miter lim="400000"/>
          </a:ln>
        </p:spPr>
      </p:pic>
      <p:pic>
        <p:nvPicPr>
          <p:cNvPr id="144"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
        <p:nvSpPr>
          <p:cNvPr id="145"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52" name="Image"/>
          <p:cNvSpPr/>
          <p:nvPr>
            <p:ph type="pic" idx="13"/>
          </p:nvPr>
        </p:nvSpPr>
        <p:spPr>
          <a:xfrm>
            <a:off x="-25400" y="-5359400"/>
            <a:ext cx="24422100" cy="24422100"/>
          </a:xfrm>
          <a:prstGeom prst="rect">
            <a:avLst/>
          </a:prstGeom>
        </p:spPr>
        <p:txBody>
          <a:bodyPr lIns="91439" tIns="45719" rIns="91439" bIns="45719">
            <a:noAutofit/>
          </a:bodyPr>
          <a:lstStyle/>
          <a:p>
            <a:pPr/>
          </a:p>
        </p:txBody>
      </p:sp>
      <p:sp>
        <p:nvSpPr>
          <p:cNvPr id="153" name="Body Level One…"/>
          <p:cNvSpPr txBox="1"/>
          <p:nvPr>
            <p:ph type="body" sz="quarter" idx="1" hasCustomPrompt="1"/>
          </p:nvPr>
        </p:nvSpPr>
        <p:spPr>
          <a:xfrm>
            <a:off x="1409700" y="2119884"/>
            <a:ext cx="10775585" cy="1936416"/>
          </a:xfrm>
          <a:prstGeom prst="rect">
            <a:avLst/>
          </a:prstGeom>
        </p:spPr>
        <p:txBody>
          <a:bodyPr/>
          <a:lstStyle>
            <a:lvl1pPr>
              <a:defRPr spc="-58" sz="5800">
                <a:solidFill>
                  <a:srgbClr val="247AB0"/>
                </a:solidFill>
                <a:latin typeface="Publico Headline Roman"/>
                <a:ea typeface="Publico Headline Roman"/>
                <a:cs typeface="Publico Headline Roman"/>
                <a:sym typeface="Publico Headline Roman"/>
              </a:defRPr>
            </a:lvl1pPr>
            <a:lvl2pPr>
              <a:defRPr spc="-58" sz="5800">
                <a:solidFill>
                  <a:srgbClr val="247AB0"/>
                </a:solidFill>
                <a:latin typeface="Publico Headline Roman"/>
                <a:ea typeface="Publico Headline Roman"/>
                <a:cs typeface="Publico Headline Roman"/>
                <a:sym typeface="Publico Headline Roman"/>
              </a:defRPr>
            </a:lvl2pPr>
            <a:lvl3pPr>
              <a:defRPr spc="-58" sz="5800">
                <a:solidFill>
                  <a:srgbClr val="247AB0"/>
                </a:solidFill>
                <a:latin typeface="Publico Headline Roman"/>
                <a:ea typeface="Publico Headline Roman"/>
                <a:cs typeface="Publico Headline Roman"/>
                <a:sym typeface="Publico Headline Roman"/>
              </a:defRPr>
            </a:lvl3pPr>
            <a:lvl4pPr>
              <a:defRPr spc="-58" sz="5800">
                <a:solidFill>
                  <a:srgbClr val="247AB0"/>
                </a:solidFill>
                <a:latin typeface="Publico Headline Roman"/>
                <a:ea typeface="Publico Headline Roman"/>
                <a:cs typeface="Publico Headline Roman"/>
                <a:sym typeface="Publico Headline Roman"/>
              </a:defRPr>
            </a:lvl4pPr>
            <a:lvl5pPr>
              <a:defRPr spc="-58" sz="5800">
                <a:solidFill>
                  <a:srgbClr val="247AB0"/>
                </a:solidFill>
                <a:latin typeface="Publico Headline Roman"/>
                <a:ea typeface="Publico Headline Roman"/>
                <a:cs typeface="Publico Headline Roman"/>
                <a:sym typeface="Publico Headline Roman"/>
              </a:defRPr>
            </a:lvl5pPr>
          </a:lstStyle>
          <a:p>
            <a:pPr/>
            <a:r>
              <a:t>“Notable Quote”</a:t>
            </a:r>
          </a:p>
          <a:p>
            <a:pPr lvl="1"/>
            <a:r>
              <a:t/>
            </a:r>
          </a:p>
          <a:p>
            <a:pPr lvl="2"/>
            <a:r>
              <a:t/>
            </a:r>
          </a:p>
          <a:p>
            <a:pPr lvl="3"/>
            <a:r>
              <a:t/>
            </a:r>
          </a:p>
          <a:p>
            <a:pPr lvl="4"/>
            <a:r>
              <a:t/>
            </a:r>
          </a:p>
        </p:txBody>
      </p:sp>
      <p:sp>
        <p:nvSpPr>
          <p:cNvPr id="154" name="Line"/>
          <p:cNvSpPr/>
          <p:nvPr/>
        </p:nvSpPr>
        <p:spPr>
          <a:xfrm>
            <a:off x="863600" y="889000"/>
            <a:ext cx="22656801"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155"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156" name="Attribution"/>
          <p:cNvSpPr txBox="1"/>
          <p:nvPr>
            <p:ph type="body" sz="quarter" idx="14" hasCustomPrompt="1"/>
          </p:nvPr>
        </p:nvSpPr>
        <p:spPr>
          <a:xfrm>
            <a:off x="1409700" y="4051453"/>
            <a:ext cx="10775585" cy="543053"/>
          </a:xfrm>
          <a:prstGeom prst="rect">
            <a:avLst/>
          </a:prstGeom>
        </p:spPr>
        <p:txBody>
          <a:bodyPr anchor="ctr"/>
          <a:lstStyle>
            <a:lvl1pPr defTabSz="12700">
              <a:lnSpc>
                <a:spcPct val="10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2400">
                <a:solidFill>
                  <a:srgbClr val="227AAF"/>
                </a:solidFill>
                <a:latin typeface="Publico Text Semibold"/>
                <a:ea typeface="Publico Text Semibold"/>
                <a:cs typeface="Publico Text Semibold"/>
                <a:sym typeface="Publico Text Semibold"/>
              </a:defRPr>
            </a:lvl1pPr>
          </a:lstStyle>
          <a:p>
            <a:pPr/>
            <a:r>
              <a:t>Attribution</a:t>
            </a:r>
          </a:p>
        </p:txBody>
      </p:sp>
      <p:sp>
        <p:nvSpPr>
          <p:cNvPr id="157"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DADADA"/>
                </a:solidFill>
                <a:latin typeface="Helvetica Neue Thin"/>
                <a:ea typeface="Helvetica Neue Thin"/>
                <a:cs typeface="Helvetica Neue Thin"/>
                <a:sym typeface="Helvetica Neue Thin"/>
              </a:defRPr>
            </a:lvl1pPr>
          </a:lstStyle>
          <a:p>
            <a:pPr/>
            <a:r>
              <a:t>mathiasmoberg</a:t>
            </a:r>
          </a:p>
        </p:txBody>
      </p:sp>
      <p:pic>
        <p:nvPicPr>
          <p:cNvPr id="158" name="Image" descr="Image"/>
          <p:cNvPicPr>
            <a:picLocks noChangeAspect="1"/>
          </p:cNvPicPr>
          <p:nvPr/>
        </p:nvPicPr>
        <p:blipFill>
          <a:blip r:embed="rId2">
            <a:extLst/>
          </a:blip>
          <a:stretch>
            <a:fillRect/>
          </a:stretch>
        </p:blipFill>
        <p:spPr>
          <a:xfrm>
            <a:off x="20751696" y="13121837"/>
            <a:ext cx="406401" cy="330201"/>
          </a:xfrm>
          <a:prstGeom prst="rect">
            <a:avLst/>
          </a:prstGeom>
          <a:ln w="12700">
            <a:miter lim="400000"/>
          </a:ln>
        </p:spPr>
      </p:pic>
      <p:pic>
        <p:nvPicPr>
          <p:cNvPr id="159"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
        <p:nvSpPr>
          <p:cNvPr id="16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67" name="Image"/>
          <p:cNvSpPr/>
          <p:nvPr>
            <p:ph type="pic" sz="quarter" idx="13"/>
          </p:nvPr>
        </p:nvSpPr>
        <p:spPr>
          <a:xfrm>
            <a:off x="14727242" y="5618197"/>
            <a:ext cx="7877462" cy="7877463"/>
          </a:xfrm>
          <a:prstGeom prst="rect">
            <a:avLst/>
          </a:prstGeom>
        </p:spPr>
        <p:txBody>
          <a:bodyPr lIns="91439" tIns="45719" rIns="91439" bIns="45719">
            <a:noAutofit/>
          </a:bodyPr>
          <a:lstStyle/>
          <a:p>
            <a:pPr/>
          </a:p>
        </p:txBody>
      </p:sp>
      <p:sp>
        <p:nvSpPr>
          <p:cNvPr id="168" name="609701706_939x626.jpg"/>
          <p:cNvSpPr/>
          <p:nvPr>
            <p:ph type="pic" sz="quarter" idx="14"/>
          </p:nvPr>
        </p:nvSpPr>
        <p:spPr>
          <a:xfrm>
            <a:off x="14700215" y="1511300"/>
            <a:ext cx="7943851" cy="5295900"/>
          </a:xfrm>
          <a:prstGeom prst="rect">
            <a:avLst/>
          </a:prstGeom>
        </p:spPr>
        <p:txBody>
          <a:bodyPr lIns="91439" tIns="45719" rIns="91439" bIns="45719">
            <a:noAutofit/>
          </a:bodyPr>
          <a:lstStyle/>
          <a:p>
            <a:pPr/>
          </a:p>
        </p:txBody>
      </p:sp>
      <p:sp>
        <p:nvSpPr>
          <p:cNvPr id="169" name="139465515_1890x1620.jpg"/>
          <p:cNvSpPr/>
          <p:nvPr>
            <p:ph type="pic" idx="15"/>
          </p:nvPr>
        </p:nvSpPr>
        <p:spPr>
          <a:xfrm>
            <a:off x="1778000" y="1346200"/>
            <a:ext cx="12852400" cy="11016343"/>
          </a:xfrm>
          <a:prstGeom prst="rect">
            <a:avLst/>
          </a:prstGeom>
        </p:spPr>
        <p:txBody>
          <a:bodyPr lIns="91439" tIns="45719" rIns="91439" bIns="45719">
            <a:noAutofit/>
          </a:bodyPr>
          <a:lstStyle/>
          <a:p>
            <a:pPr/>
          </a:p>
        </p:txBody>
      </p:sp>
      <p:pic>
        <p:nvPicPr>
          <p:cNvPr id="170"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71"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72"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7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80" name="Image"/>
          <p:cNvSpPr/>
          <p:nvPr>
            <p:ph type="pic" idx="13"/>
          </p:nvPr>
        </p:nvSpPr>
        <p:spPr>
          <a:xfrm>
            <a:off x="1727200" y="-1422400"/>
            <a:ext cx="21310600" cy="15989300"/>
          </a:xfrm>
          <a:prstGeom prst="rect">
            <a:avLst/>
          </a:prstGeom>
        </p:spPr>
        <p:txBody>
          <a:bodyPr lIns="91439" tIns="45719" rIns="91439" bIns="45719">
            <a:noAutofit/>
          </a:bodyPr>
          <a:lstStyle/>
          <a:p>
            <a:pPr/>
          </a:p>
        </p:txBody>
      </p:sp>
      <p:pic>
        <p:nvPicPr>
          <p:cNvPr id="181"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82"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83"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84"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92"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sp>
        <p:nvSpPr>
          <p:cNvPr id="19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3" name="178465776_2880x1920.jpg"/>
          <p:cNvSpPr/>
          <p:nvPr>
            <p:ph type="pic" idx="13"/>
          </p:nvPr>
        </p:nvSpPr>
        <p:spPr>
          <a:xfrm>
            <a:off x="-1" y="-2527300"/>
            <a:ext cx="24384001" cy="16256000"/>
          </a:xfrm>
          <a:prstGeom prst="rect">
            <a:avLst/>
          </a:prstGeom>
        </p:spPr>
        <p:txBody>
          <a:bodyPr lIns="91439" tIns="45719" rIns="91439" bIns="45719">
            <a:noAutofit/>
          </a:bodyPr>
          <a:lstStyle/>
          <a:p>
            <a:pPr/>
          </a:p>
        </p:txBody>
      </p:sp>
      <p:sp>
        <p:nvSpPr>
          <p:cNvPr id="24" name="Body Level One…"/>
          <p:cNvSpPr txBox="1"/>
          <p:nvPr>
            <p:ph type="body" sz="quarter" idx="1" hasCustomPrompt="1"/>
          </p:nvPr>
        </p:nvSpPr>
        <p:spPr>
          <a:xfrm>
            <a:off x="1727200" y="10718800"/>
            <a:ext cx="20929600" cy="2025650"/>
          </a:xfrm>
          <a:prstGeom prst="rect">
            <a:avLst/>
          </a:prstGeom>
        </p:spPr>
        <p:txBody>
          <a:bodyPr/>
          <a:lstStyle>
            <a:lvl1pPr>
              <a:spcBef>
                <a:spcPts val="2000"/>
              </a:spcBef>
              <a:defRPr>
                <a:solidFill>
                  <a:srgbClr val="F0EBE0"/>
                </a:solidFill>
              </a:defRPr>
            </a:lvl1pPr>
            <a:lvl2pPr>
              <a:spcBef>
                <a:spcPts val="2000"/>
              </a:spcBef>
              <a:defRPr>
                <a:solidFill>
                  <a:srgbClr val="F0EBE0"/>
                </a:solidFill>
              </a:defRPr>
            </a:lvl2pPr>
            <a:lvl3pPr>
              <a:spcBef>
                <a:spcPts val="2000"/>
              </a:spcBef>
              <a:defRPr>
                <a:solidFill>
                  <a:srgbClr val="F0EBE0"/>
                </a:solidFill>
              </a:defRPr>
            </a:lvl3pPr>
            <a:lvl4pPr>
              <a:spcBef>
                <a:spcPts val="2000"/>
              </a:spcBef>
              <a:defRPr>
                <a:solidFill>
                  <a:srgbClr val="F0EBE0"/>
                </a:solidFill>
              </a:defRPr>
            </a:lvl4pPr>
            <a:lvl5pPr>
              <a:spcBef>
                <a:spcPts val="2000"/>
              </a:spcBef>
              <a:defRPr>
                <a:solidFill>
                  <a:srgbClr val="F0EBE0"/>
                </a:solidFill>
              </a:defRPr>
            </a:lvl5pPr>
          </a:lstStyle>
          <a:p>
            <a:pPr/>
            <a:r>
              <a:t>Presentation Subtitle</a:t>
            </a:r>
          </a:p>
          <a:p>
            <a:pPr lvl="1"/>
            <a:r>
              <a:t/>
            </a:r>
          </a:p>
          <a:p>
            <a:pPr lvl="2"/>
            <a:r>
              <a:t/>
            </a:r>
          </a:p>
          <a:p>
            <a:pPr lvl="3"/>
            <a:r>
              <a:t/>
            </a:r>
          </a:p>
          <a:p>
            <a:pPr lvl="4"/>
            <a:r>
              <a:t/>
            </a:r>
          </a:p>
        </p:txBody>
      </p:sp>
      <p:sp>
        <p:nvSpPr>
          <p:cNvPr id="25" name="Presentation Title"/>
          <p:cNvSpPr txBox="1"/>
          <p:nvPr>
            <p:ph type="title" hasCustomPrompt="1"/>
          </p:nvPr>
        </p:nvSpPr>
        <p:spPr>
          <a:xfrm>
            <a:off x="1727200" y="7817246"/>
            <a:ext cx="20929600" cy="2799954"/>
          </a:xfrm>
          <a:prstGeom prst="rect">
            <a:avLst/>
          </a:prstGeom>
        </p:spPr>
        <p:txBody>
          <a:bodyPr/>
          <a:lstStyle>
            <a:lvl1pPr>
              <a:defRPr>
                <a:solidFill>
                  <a:srgbClr val="FFFFFF"/>
                </a:solidFill>
              </a:defRPr>
            </a:lvl1pPr>
          </a:lstStyle>
          <a:p>
            <a:pPr/>
            <a:r>
              <a:t>Presentation Title</a:t>
            </a:r>
          </a:p>
        </p:txBody>
      </p:sp>
      <p:sp>
        <p:nvSpPr>
          <p:cNvPr id="26" name="Author and Date"/>
          <p:cNvSpPr txBox="1"/>
          <p:nvPr>
            <p:ph type="body" sz="quarter" idx="14" hasCustomPrompt="1"/>
          </p:nvPr>
        </p:nvSpPr>
        <p:spPr>
          <a:xfrm>
            <a:off x="1727200" y="1003300"/>
            <a:ext cx="20929600" cy="480060"/>
          </a:xfrm>
          <a:prstGeom prst="rect">
            <a:avLst/>
          </a:prstGeom>
        </p:spPr>
        <p:txBody>
          <a:bodyPr anchor="ctr"/>
          <a:lstStyle>
            <a:lvl1pPr defTabSz="685800">
              <a:lnSpc>
                <a:spcPct val="100000"/>
              </a:lnSpc>
              <a:defRPr b="1" cap="all" spc="0" sz="2000">
                <a:solidFill>
                  <a:srgbClr val="F0EBE0"/>
                </a:solidFill>
              </a:defRPr>
            </a:lvl1pPr>
          </a:lstStyle>
          <a:p>
            <a:pPr/>
            <a:r>
              <a:t>Author and Date</a:t>
            </a:r>
          </a:p>
        </p:txBody>
      </p:sp>
      <p:sp>
        <p:nvSpPr>
          <p:cNvPr id="27" name="Line"/>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8"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9"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DADADA"/>
                </a:solidFill>
                <a:latin typeface="Helvetica Neue Thin"/>
                <a:ea typeface="Helvetica Neue Thin"/>
                <a:cs typeface="Helvetica Neue Thin"/>
                <a:sym typeface="Helvetica Neue Thin"/>
              </a:defRPr>
            </a:lvl1pPr>
          </a:lstStyle>
          <a:p>
            <a:pPr/>
            <a:r>
              <a:t>mathiasmoberg</a:t>
            </a:r>
          </a:p>
        </p:txBody>
      </p:sp>
      <p:pic>
        <p:nvPicPr>
          <p:cNvPr id="30" name="Image" descr="Image"/>
          <p:cNvPicPr>
            <a:picLocks noChangeAspect="1"/>
          </p:cNvPicPr>
          <p:nvPr/>
        </p:nvPicPr>
        <p:blipFill>
          <a:blip r:embed="rId2">
            <a:extLst/>
          </a:blip>
          <a:stretch>
            <a:fillRect/>
          </a:stretch>
        </p:blipFill>
        <p:spPr>
          <a:xfrm>
            <a:off x="20751696" y="13121837"/>
            <a:ext cx="406401" cy="330201"/>
          </a:xfrm>
          <a:prstGeom prst="rect">
            <a:avLst/>
          </a:prstGeom>
          <a:ln w="12700">
            <a:miter lim="400000"/>
          </a:ln>
        </p:spPr>
      </p:pic>
      <p:sp>
        <p:nvSpPr>
          <p:cNvPr id="31"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8" name="139465515_1890x1620.jpg"/>
          <p:cNvSpPr/>
          <p:nvPr>
            <p:ph type="pic" idx="13"/>
          </p:nvPr>
        </p:nvSpPr>
        <p:spPr>
          <a:xfrm>
            <a:off x="-3352800" y="0"/>
            <a:ext cx="16002000" cy="13716000"/>
          </a:xfrm>
          <a:prstGeom prst="rect">
            <a:avLst/>
          </a:prstGeom>
        </p:spPr>
        <p:txBody>
          <a:bodyPr lIns="91439" tIns="45719" rIns="91439" bIns="45719">
            <a:noAutofit/>
          </a:bodyPr>
          <a:lstStyle/>
          <a:p>
            <a:pPr/>
          </a:p>
        </p:txBody>
      </p:sp>
      <p:sp>
        <p:nvSpPr>
          <p:cNvPr id="39"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40" name="Body Level One…"/>
          <p:cNvSpPr txBox="1"/>
          <p:nvPr>
            <p:ph type="body" sz="quarter" idx="1" hasCustomPrompt="1"/>
          </p:nvPr>
        </p:nvSpPr>
        <p:spPr>
          <a:xfrm>
            <a:off x="13665200" y="7010400"/>
            <a:ext cx="9271000" cy="2312637"/>
          </a:xfrm>
          <a:prstGeom prst="rect">
            <a:avLst/>
          </a:prstGeom>
        </p:spPr>
        <p:txBody>
          <a:bodyPr/>
          <a:lstStyle>
            <a:lvl1pPr algn="l">
              <a:lnSpc>
                <a:spcPct val="80000"/>
              </a:lnSpc>
            </a:lvl1pPr>
            <a:lvl2pPr algn="l">
              <a:lnSpc>
                <a:spcPct val="80000"/>
              </a:lnSpc>
            </a:lvl2pPr>
            <a:lvl3pPr algn="l">
              <a:lnSpc>
                <a:spcPct val="80000"/>
              </a:lnSpc>
            </a:lvl3pPr>
            <a:lvl4pPr algn="l">
              <a:lnSpc>
                <a:spcPct val="80000"/>
              </a:lnSpc>
            </a:lvl4pPr>
            <a:lvl5pPr algn="l">
              <a:lnSpc>
                <a:spcPct val="80000"/>
              </a:lnSpc>
            </a:lvl5pPr>
          </a:lstStyle>
          <a:p>
            <a:pPr/>
            <a:r>
              <a:t>Slide Subtitle</a:t>
            </a:r>
          </a:p>
          <a:p>
            <a:pPr lvl="1"/>
            <a:r>
              <a:t/>
            </a:r>
          </a:p>
          <a:p>
            <a:pPr lvl="2"/>
            <a:r>
              <a:t/>
            </a:r>
          </a:p>
          <a:p>
            <a:pPr lvl="3"/>
            <a:r>
              <a:t/>
            </a:r>
          </a:p>
          <a:p>
            <a:pPr lvl="4"/>
            <a:r>
              <a:t/>
            </a:r>
          </a:p>
        </p:txBody>
      </p:sp>
      <p:sp>
        <p:nvSpPr>
          <p:cNvPr id="41" name="Author and Date"/>
          <p:cNvSpPr txBox="1"/>
          <p:nvPr>
            <p:ph type="body" sz="quarter" idx="14" hasCustomPrompt="1"/>
          </p:nvPr>
        </p:nvSpPr>
        <p:spPr>
          <a:xfrm>
            <a:off x="13665200" y="3746500"/>
            <a:ext cx="9271000" cy="482600"/>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42"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43" name="Line"/>
          <p:cNvSpPr/>
          <p:nvPr/>
        </p:nvSpPr>
        <p:spPr>
          <a:xfrm>
            <a:off x="13665200" y="95250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pic>
        <p:nvPicPr>
          <p:cNvPr id="44"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45"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sp>
        <p:nvSpPr>
          <p:cNvPr id="46"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3" name="Slide Title"/>
          <p:cNvSpPr txBox="1"/>
          <p:nvPr>
            <p:ph type="title" hasCustomPrompt="1"/>
          </p:nvPr>
        </p:nvSpPr>
        <p:spPr>
          <a:xfrm>
            <a:off x="1727200" y="1739900"/>
            <a:ext cx="20929600" cy="3225356"/>
          </a:xfrm>
          <a:prstGeom prst="rect">
            <a:avLst/>
          </a:prstGeom>
        </p:spPr>
        <p:txBody>
          <a:bodyPr anchor="t"/>
          <a:lstStyle/>
          <a:p>
            <a:pPr/>
            <a:r>
              <a:t>Slide Title</a:t>
            </a:r>
          </a:p>
        </p:txBody>
      </p:sp>
      <p:sp>
        <p:nvSpPr>
          <p:cNvPr id="54" name="Author and Date"/>
          <p:cNvSpPr txBox="1"/>
          <p:nvPr>
            <p:ph type="body" sz="quarter" idx="13"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55"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pic>
        <p:nvPicPr>
          <p:cNvPr id="56"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57"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58"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59"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66"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pic>
        <p:nvPicPr>
          <p:cNvPr id="67"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68"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69"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7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77" name="Body Level One…"/>
          <p:cNvSpPr txBox="1"/>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78" name="139465515_1890x1620.jpg"/>
          <p:cNvSpPr/>
          <p:nvPr>
            <p:ph type="pic" idx="13"/>
          </p:nvPr>
        </p:nvSpPr>
        <p:spPr>
          <a:xfrm>
            <a:off x="-3352800" y="0"/>
            <a:ext cx="16002000" cy="13716000"/>
          </a:xfrm>
          <a:prstGeom prst="rect">
            <a:avLst/>
          </a:prstGeom>
        </p:spPr>
        <p:txBody>
          <a:bodyPr lIns="91439" tIns="45719" rIns="91439" bIns="45719">
            <a:noAutofit/>
          </a:bodyPr>
          <a:lstStyle/>
          <a:p>
            <a:pPr/>
          </a:p>
        </p:txBody>
      </p:sp>
      <p:sp>
        <p:nvSpPr>
          <p:cNvPr id="79"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80" name="Author and Date"/>
          <p:cNvSpPr txBox="1"/>
          <p:nvPr>
            <p:ph type="body" sz="quarter" idx="14" hasCustomPrompt="1"/>
          </p:nvPr>
        </p:nvSpPr>
        <p:spPr>
          <a:xfrm>
            <a:off x="13665200" y="3740611"/>
            <a:ext cx="9271000" cy="482601"/>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81"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82" name="Line"/>
          <p:cNvSpPr/>
          <p:nvPr/>
        </p:nvSpPr>
        <p:spPr>
          <a:xfrm>
            <a:off x="13665200" y="70104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8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227AAF"/>
        </a:solidFill>
      </p:bgPr>
    </p:bg>
    <p:spTree>
      <p:nvGrpSpPr>
        <p:cNvPr id="1" name=""/>
        <p:cNvGrpSpPr/>
        <p:nvPr/>
      </p:nvGrpSpPr>
      <p:grpSpPr>
        <a:xfrm>
          <a:off x="0" y="0"/>
          <a:ext cx="0" cy="0"/>
          <a:chOff x="0" y="0"/>
          <a:chExt cx="0" cy="0"/>
        </a:xfrm>
      </p:grpSpPr>
      <p:sp>
        <p:nvSpPr>
          <p:cNvPr id="90" name="Section Title"/>
          <p:cNvSpPr txBox="1"/>
          <p:nvPr>
            <p:ph type="title" hasCustomPrompt="1"/>
          </p:nvPr>
        </p:nvSpPr>
        <p:spPr>
          <a:xfrm>
            <a:off x="1727200" y="5410200"/>
            <a:ext cx="20929600" cy="2540000"/>
          </a:xfrm>
          <a:prstGeom prst="rect">
            <a:avLst/>
          </a:prstGeom>
        </p:spPr>
        <p:txBody>
          <a:bodyPr anchor="ctr"/>
          <a:lstStyle>
            <a:lvl1pPr algn="l">
              <a:defRPr>
                <a:solidFill>
                  <a:srgbClr val="FFFFFF"/>
                </a:solidFill>
              </a:defRPr>
            </a:lvl1pPr>
          </a:lstStyle>
          <a:p>
            <a:pPr/>
            <a:r>
              <a:t>Section Title</a:t>
            </a:r>
          </a:p>
        </p:txBody>
      </p:sp>
      <p:sp>
        <p:nvSpPr>
          <p:cNvPr id="91" name="Line"/>
          <p:cNvSpPr/>
          <p:nvPr/>
        </p:nvSpPr>
        <p:spPr>
          <a:xfrm>
            <a:off x="863600" y="12852400"/>
            <a:ext cx="22656801" cy="0"/>
          </a:xfrm>
          <a:prstGeom prst="line">
            <a:avLst/>
          </a:prstGeom>
          <a:ln w="12700">
            <a:solidFill>
              <a:srgbClr val="EFEBD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92" name="Line"/>
          <p:cNvSpPr/>
          <p:nvPr/>
        </p:nvSpPr>
        <p:spPr>
          <a:xfrm>
            <a:off x="863600" y="889000"/>
            <a:ext cx="22656801" cy="0"/>
          </a:xfrm>
          <a:prstGeom prst="line">
            <a:avLst/>
          </a:prstGeom>
          <a:ln w="50800">
            <a:solidFill>
              <a:srgbClr val="EFEBD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93"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DADADA"/>
                </a:solidFill>
                <a:latin typeface="Helvetica Neue Thin"/>
                <a:ea typeface="Helvetica Neue Thin"/>
                <a:cs typeface="Helvetica Neue Thin"/>
                <a:sym typeface="Helvetica Neue Thin"/>
              </a:defRPr>
            </a:lvl1pPr>
          </a:lstStyle>
          <a:p>
            <a:pPr/>
            <a:r>
              <a:t>mathiasmoberg</a:t>
            </a:r>
          </a:p>
        </p:txBody>
      </p:sp>
      <p:pic>
        <p:nvPicPr>
          <p:cNvPr id="94" name="Image" descr="Image"/>
          <p:cNvPicPr>
            <a:picLocks noChangeAspect="1"/>
          </p:cNvPicPr>
          <p:nvPr/>
        </p:nvPicPr>
        <p:blipFill>
          <a:blip r:embed="rId2">
            <a:extLst/>
          </a:blip>
          <a:stretch>
            <a:fillRect/>
          </a:stretch>
        </p:blipFill>
        <p:spPr>
          <a:xfrm>
            <a:off x="20751696" y="13121837"/>
            <a:ext cx="406401" cy="330201"/>
          </a:xfrm>
          <a:prstGeom prst="rect">
            <a:avLst/>
          </a:prstGeom>
          <a:ln w="12700">
            <a:miter lim="400000"/>
          </a:ln>
        </p:spPr>
      </p:pic>
      <p:pic>
        <p:nvPicPr>
          <p:cNvPr id="95"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
        <p:nvSpPr>
          <p:cNvPr id="96"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03" name="Slide Title"/>
          <p:cNvSpPr txBox="1"/>
          <p:nvPr>
            <p:ph type="title" hasCustomPrompt="1"/>
          </p:nvPr>
        </p:nvSpPr>
        <p:spPr>
          <a:xfrm>
            <a:off x="1727200" y="1739900"/>
            <a:ext cx="20929600" cy="3229571"/>
          </a:xfrm>
          <a:prstGeom prst="rect">
            <a:avLst/>
          </a:prstGeom>
        </p:spPr>
        <p:txBody>
          <a:bodyPr anchor="t"/>
          <a:lstStyle/>
          <a:p>
            <a:pPr/>
            <a:r>
              <a:t>Slide Title</a:t>
            </a:r>
          </a:p>
        </p:txBody>
      </p:sp>
      <p:sp>
        <p:nvSpPr>
          <p:cNvPr id="104" name="Author and Date"/>
          <p:cNvSpPr txBox="1"/>
          <p:nvPr>
            <p:ph type="body" sz="quarter" idx="13"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pic>
        <p:nvPicPr>
          <p:cNvPr id="105"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06"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07"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08"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15" name="Agenda Title"/>
          <p:cNvSpPr txBox="1"/>
          <p:nvPr>
            <p:ph type="title" hasCustomPrompt="1"/>
          </p:nvPr>
        </p:nvSpPr>
        <p:spPr>
          <a:xfrm>
            <a:off x="1727200" y="1739900"/>
            <a:ext cx="20929600" cy="3300115"/>
          </a:xfrm>
          <a:prstGeom prst="rect">
            <a:avLst/>
          </a:prstGeom>
        </p:spPr>
        <p:txBody>
          <a:bodyPr anchor="t"/>
          <a:lstStyle/>
          <a:p>
            <a:pPr/>
            <a:r>
              <a:t>Agenda Title</a:t>
            </a:r>
          </a:p>
        </p:txBody>
      </p:sp>
      <p:sp>
        <p:nvSpPr>
          <p:cNvPr id="116" name="Body Level One…"/>
          <p:cNvSpPr txBox="1"/>
          <p:nvPr>
            <p:ph type="body" sz="half" idx="1" hasCustomPrompt="1"/>
          </p:nvPr>
        </p:nvSpPr>
        <p:spPr>
          <a:xfrm>
            <a:off x="1727200" y="5043258"/>
            <a:ext cx="20929600" cy="6172201"/>
          </a:xfrm>
          <a:prstGeom prst="rect">
            <a:avLst/>
          </a:prstGeom>
        </p:spPr>
        <p:txBody>
          <a:bodyPr/>
          <a:lstStyle>
            <a:lvl1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1pPr>
            <a:lvl2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2pPr>
            <a:lvl3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3pPr>
            <a:lvl4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4pPr>
            <a:lvl5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5pPr>
          </a:lstStyle>
          <a:p>
            <a:pPr/>
            <a:r>
              <a:t>Agenda Topics</a:t>
            </a:r>
          </a:p>
          <a:p>
            <a:pPr lvl="1"/>
            <a:r>
              <a:t/>
            </a:r>
          </a:p>
          <a:p>
            <a:pPr lvl="2"/>
            <a:r>
              <a:t/>
            </a:r>
          </a:p>
          <a:p>
            <a:pPr lvl="3"/>
            <a:r>
              <a:t/>
            </a:r>
          </a:p>
          <a:p>
            <a:pPr lvl="4"/>
            <a:r>
              <a:t/>
            </a:r>
          </a:p>
        </p:txBody>
      </p:sp>
      <p:pic>
        <p:nvPicPr>
          <p:cNvPr id="117" name="Image" descr="Image"/>
          <p:cNvPicPr>
            <a:picLocks noChangeAspect="1"/>
          </p:cNvPicPr>
          <p:nvPr/>
        </p:nvPicPr>
        <p:blipFill>
          <a:blip r:embed="rId2">
            <a:extLst/>
          </a:blip>
          <a:stretch>
            <a:fillRect/>
          </a:stretch>
        </p:blipFill>
        <p:spPr>
          <a:xfrm>
            <a:off x="20750703" y="13106358"/>
            <a:ext cx="408468" cy="361337"/>
          </a:xfrm>
          <a:prstGeom prst="rect">
            <a:avLst/>
          </a:prstGeom>
          <a:ln w="12700">
            <a:miter lim="400000"/>
          </a:ln>
        </p:spPr>
      </p:pic>
      <p:sp>
        <p:nvSpPr>
          <p:cNvPr id="118" name="mathiasmoberg"/>
          <p:cNvSpPr txBox="1"/>
          <p:nvPr/>
        </p:nvSpPr>
        <p:spPr>
          <a:xfrm>
            <a:off x="21311843" y="13032849"/>
            <a:ext cx="279090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119"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12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0EBE0"/>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727200" y="4428480"/>
            <a:ext cx="20929600" cy="27978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Line"/>
          <p:cNvSpPr/>
          <p:nvPr/>
        </p:nvSpPr>
        <p:spPr>
          <a:xfrm>
            <a:off x="863600" y="889000"/>
            <a:ext cx="22656801"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4"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5" name="Body Level One…"/>
          <p:cNvSpPr txBox="1"/>
          <p:nvPr>
            <p:ph type="body" idx="1" hasCustomPrompt="1"/>
          </p:nvPr>
        </p:nvSpPr>
        <p:spPr>
          <a:xfrm>
            <a:off x="1727200" y="7251700"/>
            <a:ext cx="20929600" cy="2038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a:t>
            </a:r>
          </a:p>
          <a:p>
            <a:pPr lvl="1"/>
            <a:r>
              <a:t/>
            </a:r>
          </a:p>
          <a:p>
            <a:pPr lvl="2"/>
            <a:r>
              <a:t/>
            </a:r>
          </a:p>
          <a:p>
            <a:pPr lvl="3"/>
            <a:r>
              <a:t/>
            </a:r>
          </a:p>
          <a:p>
            <a:pPr lvl="4"/>
            <a:r>
              <a:t/>
            </a:r>
          </a:p>
        </p:txBody>
      </p:sp>
      <p:sp>
        <p:nvSpPr>
          <p:cNvPr id="6" name="Slide Number"/>
          <p:cNvSpPr txBox="1"/>
          <p:nvPr>
            <p:ph type="sldNum" sz="quarter" idx="2"/>
          </p:nvPr>
        </p:nvSpPr>
        <p:spPr>
          <a:xfrm>
            <a:off x="11998832" y="13030199"/>
            <a:ext cx="386335" cy="419101"/>
          </a:xfrm>
          <a:prstGeom prst="rect">
            <a:avLst/>
          </a:prstGeom>
          <a:ln w="12700">
            <a:miter lim="400000"/>
          </a:ln>
        </p:spPr>
        <p:txBody>
          <a:bodyPr wrap="none" lIns="50800" tIns="50800" rIns="50800" bIns="50800" anchor="b">
            <a:spAutoFit/>
          </a:bodyPr>
          <a:lstStyle>
            <a:lvl1pPr algn="ctr" defTabSz="821531">
              <a:lnSpc>
                <a:spcPct val="100000"/>
              </a:lnSpc>
              <a:spcBef>
                <a:spcPts val="0"/>
              </a:spcBef>
              <a:tabLst/>
              <a:defRPr sz="1800">
                <a:solidFill>
                  <a:srgbClr val="227AA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1pPr>
      <a:lvl2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2pPr>
      <a:lvl3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3pPr>
      <a:lvl4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4pPr>
      <a:lvl5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5pPr>
      <a:lvl6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6pPr>
      <a:lvl7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7pPr>
      <a:lvl8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8pPr>
      <a:lvl9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9pPr>
    </p:titleStyle>
    <p:bodyStyle>
      <a:lvl1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1pPr>
      <a:lvl2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2pPr>
      <a:lvl3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3pPr>
      <a:lvl4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4pPr>
      <a:lvl5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5pPr>
      <a:lvl6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6pPr>
      <a:lvl7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7pPr>
      <a:lvl8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8pPr>
      <a:lvl9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1pPr>
      <a:lvl2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2pPr>
      <a:lvl3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3pPr>
      <a:lvl4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4pPr>
      <a:lvl5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5pPr>
      <a:lvl6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6pPr>
      <a:lvl7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7pPr>
      <a:lvl8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8pPr>
      <a:lvl9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5.tif"/><Relationship Id="rId8" Type="http://schemas.openxmlformats.org/officeDocument/2006/relationships/image" Target="../media/image2.png"/><Relationship Id="rId9"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20" Type="http://schemas.openxmlformats.org/officeDocument/2006/relationships/image" Target="../media/image44.png"/><Relationship Id="rId21" Type="http://schemas.openxmlformats.org/officeDocument/2006/relationships/image" Target="../media/image45.png"/><Relationship Id="rId22" Type="http://schemas.openxmlformats.org/officeDocument/2006/relationships/image" Target="../media/image46.png"/><Relationship Id="rId23" Type="http://schemas.openxmlformats.org/officeDocument/2006/relationships/image" Target="../media/image47.png"/><Relationship Id="rId24" Type="http://schemas.openxmlformats.org/officeDocument/2006/relationships/image" Target="../media/image48.png"/><Relationship Id="rId25" Type="http://schemas.openxmlformats.org/officeDocument/2006/relationships/image" Target="../media/image49.png"/><Relationship Id="rId26" Type="http://schemas.openxmlformats.org/officeDocument/2006/relationships/image" Target="../media/image50.png"/><Relationship Id="rId27" Type="http://schemas.openxmlformats.org/officeDocument/2006/relationships/image" Target="../media/image51.png"/><Relationship Id="rId28" Type="http://schemas.openxmlformats.org/officeDocument/2006/relationships/image" Target="../media/image52.png"/><Relationship Id="rId29" Type="http://schemas.openxmlformats.org/officeDocument/2006/relationships/image" Target="../media/image53.png"/><Relationship Id="rId30" Type="http://schemas.openxmlformats.org/officeDocument/2006/relationships/image" Target="../media/image54.png"/><Relationship Id="rId31" Type="http://schemas.openxmlformats.org/officeDocument/2006/relationships/image" Target="../media/image55.png"/><Relationship Id="rId32" Type="http://schemas.openxmlformats.org/officeDocument/2006/relationships/image" Target="../media/image5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7.png"/><Relationship Id="rId4" Type="http://schemas.openxmlformats.org/officeDocument/2006/relationships/image" Target="../media/image2.tif"/><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eg"/><Relationship Id="rId4"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Using Amazon Web Services (AWS)"/>
          <p:cNvSpPr txBox="1"/>
          <p:nvPr>
            <p:ph type="body" sz="quarter" idx="1"/>
          </p:nvPr>
        </p:nvSpPr>
        <p:spPr>
          <a:prstGeom prst="rect">
            <a:avLst/>
          </a:prstGeom>
        </p:spPr>
        <p:txBody>
          <a:bodyPr/>
          <a:lstStyle>
            <a:lvl1pPr>
              <a:spcBef>
                <a:spcPts val="0"/>
              </a:spcBef>
              <a:defRPr i="1">
                <a:solidFill>
                  <a:srgbClr val="227AAE"/>
                </a:solidFill>
              </a:defRPr>
            </a:lvl1pPr>
          </a:lstStyle>
          <a:p>
            <a:pPr/>
            <a:r>
              <a:t>Using Amazon Web Services (AWS)</a:t>
            </a:r>
          </a:p>
        </p:txBody>
      </p:sp>
      <p:sp>
        <p:nvSpPr>
          <p:cNvPr id="203" name="Introduction to Cloud Computing"/>
          <p:cNvSpPr txBox="1"/>
          <p:nvPr>
            <p:ph type="title"/>
          </p:nvPr>
        </p:nvSpPr>
        <p:spPr>
          <a:prstGeom prst="rect">
            <a:avLst/>
          </a:prstGeom>
        </p:spPr>
        <p:txBody>
          <a:bodyPr/>
          <a:lstStyle/>
          <a:p>
            <a:pPr/>
            <a:r>
              <a:t>Introduction to Cloud Computing</a:t>
            </a:r>
          </a:p>
        </p:txBody>
      </p:sp>
      <p:sp>
        <p:nvSpPr>
          <p:cNvPr id="204" name="Bergen Cloud User Group - 2020.08.15"/>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p>
            <a:pPr/>
            <a:r>
              <a:t>Bergen Cloud User Group - 2020.08.15</a:t>
            </a:r>
          </a:p>
        </p:txBody>
      </p:sp>
      <p:sp>
        <p:nvSpPr>
          <p:cNvPr id="205" name="Line"/>
          <p:cNvSpPr/>
          <p:nvPr/>
        </p:nvSpPr>
        <p:spPr>
          <a:xfrm>
            <a:off x="863600" y="12852400"/>
            <a:ext cx="22656801" cy="0"/>
          </a:xfrm>
          <a:prstGeom prst="line">
            <a:avLst/>
          </a:prstGeom>
          <a:ln w="127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06"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pic>
        <p:nvPicPr>
          <p:cNvPr id="207" name="002-share.png" descr="002-share.png"/>
          <p:cNvPicPr>
            <a:picLocks noChangeAspect="1"/>
          </p:cNvPicPr>
          <p:nvPr/>
        </p:nvPicPr>
        <p:blipFill>
          <a:blip r:embed="rId3">
            <a:extLst/>
          </a:blip>
          <a:stretch>
            <a:fillRect/>
          </a:stretch>
        </p:blipFill>
        <p:spPr>
          <a:xfrm>
            <a:off x="9443918" y="2219483"/>
            <a:ext cx="5496164" cy="5496164"/>
          </a:xfrm>
          <a:prstGeom prst="rect">
            <a:avLst/>
          </a:prstGeom>
          <a:ln w="12700">
            <a:miter lim="400000"/>
          </a:ln>
        </p:spPr>
      </p:pic>
      <p:pic>
        <p:nvPicPr>
          <p:cNvPr id="208" name="tietoevry-logo-white-rgb_M.png" descr="tietoevry-logo-white-rgb_M.png"/>
          <p:cNvPicPr>
            <a:picLocks noChangeAspect="1"/>
          </p:cNvPicPr>
          <p:nvPr/>
        </p:nvPicPr>
        <p:blipFill>
          <a:blip r:embed="rId4">
            <a:extLst/>
          </a:blip>
          <a:stretch>
            <a:fillRect/>
          </a:stretch>
        </p:blipFill>
        <p:spPr>
          <a:xfrm>
            <a:off x="319053" y="13084716"/>
            <a:ext cx="1955264" cy="480061"/>
          </a:xfrm>
          <a:prstGeom prst="rect">
            <a:avLst/>
          </a:prstGeom>
          <a:ln w="12700">
            <a:miter lim="400000"/>
          </a:ln>
        </p:spPr>
      </p:pic>
      <p:pic>
        <p:nvPicPr>
          <p:cNvPr id="209" name="01 AWS Cloud Logo.png" descr="01 AWS Cloud Logo.png"/>
          <p:cNvPicPr>
            <a:picLocks noChangeAspect="1"/>
          </p:cNvPicPr>
          <p:nvPr/>
        </p:nvPicPr>
        <p:blipFill>
          <a:blip r:embed="rId5">
            <a:extLst/>
          </a:blip>
          <a:stretch>
            <a:fillRect/>
          </a:stretch>
        </p:blipFill>
        <p:spPr>
          <a:xfrm>
            <a:off x="11445477" y="11590630"/>
            <a:ext cx="1493046" cy="149304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Acronym-Extravaganza"/>
          <p:cNvSpPr txBox="1"/>
          <p:nvPr>
            <p:ph type="title"/>
          </p:nvPr>
        </p:nvSpPr>
        <p:spPr>
          <a:prstGeom prst="rect">
            <a:avLst/>
          </a:prstGeom>
        </p:spPr>
        <p:txBody>
          <a:bodyPr/>
          <a:lstStyle/>
          <a:p>
            <a:pPr/>
            <a:r>
              <a:t>Acronym-Extravaganza</a:t>
            </a:r>
          </a:p>
        </p:txBody>
      </p:sp>
      <p:sp>
        <p:nvSpPr>
          <p:cNvPr id="301" name="IaaS - Infrastructure as a Service Technical infrastructure maintained by provider, such as Networking, Physical Machines, Power, etc.…"/>
          <p:cNvSpPr txBox="1"/>
          <p:nvPr>
            <p:ph type="body" idx="1"/>
          </p:nvPr>
        </p:nvSpPr>
        <p:spPr>
          <a:xfrm>
            <a:off x="1727200" y="5790755"/>
            <a:ext cx="20929600" cy="6576898"/>
          </a:xfrm>
          <a:prstGeom prst="rect">
            <a:avLst/>
          </a:prstGeom>
        </p:spPr>
        <p:txBody>
          <a:bodyPr/>
          <a:lstStyle/>
          <a:p>
            <a:pPr/>
            <a:r>
              <a:t>IaaS - </a:t>
            </a:r>
            <a:r>
              <a:rPr i="1">
                <a:latin typeface="Avenir Next Regular"/>
                <a:ea typeface="Avenir Next Regular"/>
                <a:cs typeface="Avenir Next Regular"/>
                <a:sym typeface="Avenir Next Regular"/>
              </a:rPr>
              <a:t>Infrastructure as a Service</a:t>
            </a:r>
            <a:br>
              <a:rPr i="1">
                <a:latin typeface="Avenir Next Regular"/>
                <a:ea typeface="Avenir Next Regular"/>
                <a:cs typeface="Avenir Next Regular"/>
                <a:sym typeface="Avenir Next Regular"/>
              </a:rPr>
            </a:br>
            <a:r>
              <a:rPr sz="2900"/>
              <a:t>Technical infrastructure maintained by provider, such as Networking, Physical Machines, Power, etc.</a:t>
            </a:r>
            <a:endParaRPr i="1">
              <a:latin typeface="Avenir Next Regular"/>
              <a:ea typeface="Avenir Next Regular"/>
              <a:cs typeface="Avenir Next Regular"/>
              <a:sym typeface="Avenir Next Regular"/>
            </a:endParaRPr>
          </a:p>
          <a:p>
            <a:pPr/>
            <a:r>
              <a:t>PaaS - </a:t>
            </a:r>
            <a:r>
              <a:rPr i="1">
                <a:latin typeface="Avenir Next Regular"/>
                <a:ea typeface="Avenir Next Regular"/>
                <a:cs typeface="Avenir Next Regular"/>
                <a:sym typeface="Avenir Next Regular"/>
              </a:rPr>
              <a:t>Platform as a Service</a:t>
            </a:r>
            <a:br>
              <a:rPr i="1">
                <a:latin typeface="Avenir Next Regular"/>
                <a:ea typeface="Avenir Next Regular"/>
                <a:cs typeface="Avenir Next Regular"/>
                <a:sym typeface="Avenir Next Regular"/>
              </a:rPr>
            </a:br>
            <a:r>
              <a:rPr sz="2900"/>
              <a:t>Focus on the code and not about the server, operating system and storage.</a:t>
            </a:r>
            <a:endParaRPr sz="2900"/>
          </a:p>
          <a:p>
            <a:pPr/>
            <a:r>
              <a:t>SaaS - </a:t>
            </a:r>
            <a:r>
              <a:rPr i="1">
                <a:latin typeface="Avenir Next Regular"/>
                <a:ea typeface="Avenir Next Regular"/>
                <a:cs typeface="Avenir Next Regular"/>
                <a:sym typeface="Avenir Next Regular"/>
              </a:rPr>
              <a:t>Software as a Service</a:t>
            </a:r>
            <a:br>
              <a:rPr i="1">
                <a:latin typeface="Avenir Next Regular"/>
                <a:ea typeface="Avenir Next Regular"/>
                <a:cs typeface="Avenir Next Regular"/>
                <a:sym typeface="Avenir Next Regular"/>
              </a:rPr>
            </a:br>
            <a:r>
              <a:rPr sz="2900"/>
              <a:t>Complete software packages, run and maintained by provider.</a:t>
            </a:r>
            <a:endParaRPr sz="2900"/>
          </a:p>
          <a:p>
            <a:pPr/>
            <a:r>
              <a:t>XaaS - &lt;You Name It&gt;</a:t>
            </a:r>
            <a:r>
              <a:rPr i="1">
                <a:latin typeface="Avenir Next Regular"/>
                <a:ea typeface="Avenir Next Regular"/>
                <a:cs typeface="Avenir Next Regular"/>
                <a:sym typeface="Avenir Next Regular"/>
              </a:rPr>
              <a:t> as a Service</a:t>
            </a:r>
            <a:br>
              <a:rPr i="1">
                <a:latin typeface="Avenir Next Regular"/>
                <a:ea typeface="Avenir Next Regular"/>
                <a:cs typeface="Avenir Next Regular"/>
                <a:sym typeface="Avenir Next Regular"/>
              </a:rPr>
            </a:br>
            <a:r>
              <a:rPr sz="2900"/>
              <a:t>Backup as a service? Sure! 🍕aaS? Why not?</a:t>
            </a:r>
          </a:p>
        </p:txBody>
      </p:sp>
      <p:sp>
        <p:nvSpPr>
          <p:cNvPr id="302"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303" name="Types of Cloud Services"/>
          <p:cNvSpPr txBox="1"/>
          <p:nvPr/>
        </p:nvSpPr>
        <p:spPr>
          <a:xfrm>
            <a:off x="9199752" y="3501504"/>
            <a:ext cx="5984495" cy="90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90000"/>
              </a:lnSpc>
              <a:spcBef>
                <a:spcPts val="0"/>
              </a:spcBef>
              <a:tabLst/>
              <a:defRPr spc="-44" sz="4400">
                <a:solidFill>
                  <a:srgbClr val="227AAE"/>
                </a:solidFill>
                <a:latin typeface="Publico Text Roman"/>
                <a:ea typeface="Publico Text Roman"/>
                <a:cs typeface="Publico Text Roman"/>
                <a:sym typeface="Publico Text Roman"/>
              </a:defRPr>
            </a:lvl1pPr>
          </a:lstStyle>
          <a:p>
            <a:pPr/>
            <a:r>
              <a:t>Types of Cloud Services</a:t>
            </a:r>
          </a:p>
        </p:txBody>
      </p:sp>
      <p:pic>
        <p:nvPicPr>
          <p:cNvPr id="304" name="008-thinking.png" descr="008-thinking.png"/>
          <p:cNvPicPr>
            <a:picLocks noChangeAspect="1"/>
          </p:cNvPicPr>
          <p:nvPr/>
        </p:nvPicPr>
        <p:blipFill>
          <a:blip r:embed="rId3">
            <a:extLst/>
          </a:blip>
          <a:stretch>
            <a:fillRect/>
          </a:stretch>
        </p:blipFill>
        <p:spPr>
          <a:xfrm>
            <a:off x="17539921" y="5790755"/>
            <a:ext cx="5130799" cy="5130799"/>
          </a:xfrm>
          <a:prstGeom prst="rect">
            <a:avLst/>
          </a:prstGeom>
          <a:ln w="12700">
            <a:miter lim="400000"/>
          </a:ln>
        </p:spPr>
      </p:pic>
      <p:sp>
        <p:nvSpPr>
          <p:cNvPr id="305"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0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0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1"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Deployment"/>
          <p:cNvSpPr txBox="1"/>
          <p:nvPr>
            <p:ph type="title"/>
          </p:nvPr>
        </p:nvSpPr>
        <p:spPr>
          <a:prstGeom prst="rect">
            <a:avLst/>
          </a:prstGeom>
        </p:spPr>
        <p:txBody>
          <a:bodyPr/>
          <a:lstStyle/>
          <a:p>
            <a:pPr/>
            <a:r>
              <a:t>Deployment</a:t>
            </a:r>
          </a:p>
        </p:txBody>
      </p:sp>
      <p:sp>
        <p:nvSpPr>
          <p:cNvPr id="310"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1"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pic>
        <p:nvPicPr>
          <p:cNvPr id="312" name="web-hosting.png" descr="web-hosting.png"/>
          <p:cNvPicPr>
            <a:picLocks noChangeAspect="1"/>
          </p:cNvPicPr>
          <p:nvPr/>
        </p:nvPicPr>
        <p:blipFill>
          <a:blip r:embed="rId3">
            <a:extLst/>
          </a:blip>
          <a:stretch>
            <a:fillRect/>
          </a:stretch>
        </p:blipFill>
        <p:spPr>
          <a:xfrm>
            <a:off x="8940800" y="4006850"/>
            <a:ext cx="6502400" cy="6502400"/>
          </a:xfrm>
          <a:prstGeom prst="rect">
            <a:avLst/>
          </a:prstGeom>
          <a:ln w="12700">
            <a:miter lim="400000"/>
          </a:ln>
        </p:spPr>
      </p:pic>
      <p:pic>
        <p:nvPicPr>
          <p:cNvPr id="313" name="cloud-hosting-2.png" descr="cloud-hosting-2.png"/>
          <p:cNvPicPr>
            <a:picLocks noChangeAspect="1"/>
          </p:cNvPicPr>
          <p:nvPr/>
        </p:nvPicPr>
        <p:blipFill>
          <a:blip r:embed="rId4">
            <a:extLst/>
          </a:blip>
          <a:stretch>
            <a:fillRect/>
          </a:stretch>
        </p:blipFill>
        <p:spPr>
          <a:xfrm>
            <a:off x="16303573" y="3914775"/>
            <a:ext cx="6502401" cy="6502400"/>
          </a:xfrm>
          <a:prstGeom prst="rect">
            <a:avLst/>
          </a:prstGeom>
          <a:ln w="12700">
            <a:miter lim="400000"/>
          </a:ln>
        </p:spPr>
      </p:pic>
      <p:pic>
        <p:nvPicPr>
          <p:cNvPr id="314" name="cloud-computing-2.png" descr="cloud-computing-2.png"/>
          <p:cNvPicPr>
            <a:picLocks noChangeAspect="1"/>
          </p:cNvPicPr>
          <p:nvPr/>
        </p:nvPicPr>
        <p:blipFill>
          <a:blip r:embed="rId5">
            <a:extLst/>
          </a:blip>
          <a:stretch>
            <a:fillRect/>
          </a:stretch>
        </p:blipFill>
        <p:spPr>
          <a:xfrm>
            <a:off x="1578025" y="4006850"/>
            <a:ext cx="6502401" cy="6502400"/>
          </a:xfrm>
          <a:prstGeom prst="rect">
            <a:avLst/>
          </a:prstGeom>
          <a:ln w="12700">
            <a:miter lim="400000"/>
          </a:ln>
        </p:spPr>
      </p:pic>
      <p:sp>
        <p:nvSpPr>
          <p:cNvPr id="315" name="Private Cloud"/>
          <p:cNvSpPr txBox="1"/>
          <p:nvPr/>
        </p:nvSpPr>
        <p:spPr>
          <a:xfrm>
            <a:off x="3365499" y="10946644"/>
            <a:ext cx="292745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Private Cloud</a:t>
            </a:r>
          </a:p>
        </p:txBody>
      </p:sp>
      <p:sp>
        <p:nvSpPr>
          <p:cNvPr id="316" name="Hybrid Cloud"/>
          <p:cNvSpPr txBox="1"/>
          <p:nvPr/>
        </p:nvSpPr>
        <p:spPr>
          <a:xfrm>
            <a:off x="10724388" y="10946644"/>
            <a:ext cx="293522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Hybrid Cloud</a:t>
            </a:r>
          </a:p>
        </p:txBody>
      </p:sp>
      <p:sp>
        <p:nvSpPr>
          <p:cNvPr id="317" name="Public Cloud"/>
          <p:cNvSpPr txBox="1"/>
          <p:nvPr/>
        </p:nvSpPr>
        <p:spPr>
          <a:xfrm>
            <a:off x="18165571" y="10946644"/>
            <a:ext cx="277840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Public Cloud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14"/>
                                        </p:tgtEl>
                                        <p:attrNameLst>
                                          <p:attrName>style.visibility</p:attrName>
                                        </p:attrNameLst>
                                      </p:cBhvr>
                                      <p:to>
                                        <p:strVal val="visible"/>
                                      </p:to>
                                    </p:set>
                                    <p:animEffect filter="fade" transition="in">
                                      <p:cBhvr>
                                        <p:cTn id="7" dur="1000"/>
                                        <p:tgtEl>
                                          <p:spTgt spid="314"/>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315"/>
                                        </p:tgtEl>
                                        <p:attrNameLst>
                                          <p:attrName>style.visibility</p:attrName>
                                        </p:attrNameLst>
                                      </p:cBhvr>
                                      <p:to>
                                        <p:strVal val="visible"/>
                                      </p:to>
                                    </p:set>
                                    <p:animEffect filter="fade" transition="in">
                                      <p:cBhvr>
                                        <p:cTn id="11" dur="1000"/>
                                        <p:tgtEl>
                                          <p:spTgt spid="315"/>
                                        </p:tgtEl>
                                      </p:cBhvr>
                                    </p:animEffect>
                                  </p:childTnLst>
                                </p:cTn>
                              </p:par>
                            </p:childTnLst>
                          </p:cTn>
                        </p:par>
                      </p:childTnLst>
                    </p:cTn>
                  </p:par>
                  <p:par>
                    <p:cTn id="12" fill="hold">
                      <p:stCondLst>
                        <p:cond delay="indefinite"/>
                      </p:stCondLst>
                      <p:childTnLst>
                        <p:par>
                          <p:cTn id="13" fill="hold">
                            <p:stCondLst>
                              <p:cond delay="0"/>
                            </p:stCondLst>
                            <p:childTnLst>
                              <p:par>
                                <p:cTn id="14" presetClass="emph" nodeType="clickEffect" presetSubtype="0" presetID="6" grpId="3" accel="50000" decel="50000" fill="hold">
                                  <p:stCondLst>
                                    <p:cond delay="0"/>
                                  </p:stCondLst>
                                  <p:childTnLst>
                                    <p:animScale>
                                      <p:cBhvr>
                                        <p:cTn id="15" dur="1000" fill="hold"/>
                                        <p:tgtEl>
                                          <p:spTgt spid="314"/>
                                        </p:tgtEl>
                                      </p:cBhvr>
                                      <p:by x="50000" y="50000"/>
                                    </p:animScale>
                                  </p:childTnLst>
                                </p:cTn>
                              </p:par>
                            </p:childTnLst>
                          </p:cTn>
                        </p:par>
                        <p:par>
                          <p:cTn id="16" fill="hold">
                            <p:stCondLst>
                              <p:cond delay="0"/>
                            </p:stCondLst>
                            <p:childTnLst>
                              <p:par>
                                <p:cTn id="17" presetClass="emph" nodeType="withEffect" presetID="9" grpId="4" fill="hold">
                                  <p:stCondLst>
                                    <p:cond delay="0"/>
                                  </p:stCondLst>
                                  <p:childTnLst>
                                    <p:set>
                                      <p:cBhvr>
                                        <p:cTn id="18" dur="indefinite" fill="hold"/>
                                        <p:tgtEl>
                                          <p:spTgt spid="314"/>
                                        </p:tgtEl>
                                        <p:attrNameLst>
                                          <p:attrName>style.opacity</p:attrName>
                                        </p:attrNameLst>
                                      </p:cBhvr>
                                      <p:to>
                                        <p:strVal val="0.50"/>
                                      </p:to>
                                    </p:set>
                                    <p:animEffect filter="image" prLst="opacity: 0.50; ">
                                      <p:cBhvr>
                                        <p:cTn id="19" dur="indefinite" fill="hold"/>
                                        <p:tgtEl>
                                          <p:spTgt spid="314"/>
                                        </p:tgtEl>
                                      </p:cBhvr>
                                    </p:animEffect>
                                  </p:childTnLst>
                                </p:cTn>
                              </p:par>
                            </p:childTnLst>
                          </p:cTn>
                        </p:par>
                        <p:par>
                          <p:cTn id="20" fill="hold">
                            <p:stCondLst>
                              <p:cond delay="0"/>
                            </p:stCondLst>
                            <p:childTnLst>
                              <p:par>
                                <p:cTn id="21" presetClass="emph" nodeType="withEffect" presetID="9" grpId="5" fill="hold">
                                  <p:stCondLst>
                                    <p:cond delay="0"/>
                                  </p:stCondLst>
                                  <p:childTnLst>
                                    <p:set>
                                      <p:cBhvr>
                                        <p:cTn id="22" dur="indefinite" fill="hold"/>
                                        <p:tgtEl>
                                          <p:spTgt spid="315"/>
                                        </p:tgtEl>
                                        <p:attrNameLst>
                                          <p:attrName>style.opacity</p:attrName>
                                        </p:attrNameLst>
                                      </p:cBhvr>
                                      <p:to>
                                        <p:strVal val="0.50"/>
                                      </p:to>
                                    </p:set>
                                    <p:animEffect filter="image" prLst="opacity: 0.50; ">
                                      <p:cBhvr>
                                        <p:cTn id="23" dur="indefinite" fill="hold"/>
                                        <p:tgtEl>
                                          <p:spTgt spid="315"/>
                                        </p:tgtEl>
                                      </p:cBhvr>
                                    </p:animEffect>
                                  </p:childTnLst>
                                </p:cTn>
                              </p:par>
                            </p:childTnLst>
                          </p:cTn>
                        </p:par>
                        <p:par>
                          <p:cTn id="24" fill="hold">
                            <p:stCondLst>
                              <p:cond delay="1000"/>
                            </p:stCondLst>
                            <p:childTnLst>
                              <p:par>
                                <p:cTn id="25" presetClass="entr" nodeType="afterEffect" presetID="10" grpId="6" fill="hold">
                                  <p:stCondLst>
                                    <p:cond delay="500"/>
                                  </p:stCondLst>
                                  <p:iterate type="el" backwards="0">
                                    <p:tmAbs val="0"/>
                                  </p:iterate>
                                  <p:childTnLst>
                                    <p:set>
                                      <p:cBhvr>
                                        <p:cTn id="26" fill="hold"/>
                                        <p:tgtEl>
                                          <p:spTgt spid="312"/>
                                        </p:tgtEl>
                                        <p:attrNameLst>
                                          <p:attrName>style.visibility</p:attrName>
                                        </p:attrNameLst>
                                      </p:cBhvr>
                                      <p:to>
                                        <p:strVal val="visible"/>
                                      </p:to>
                                    </p:set>
                                    <p:animEffect filter="fade" transition="in">
                                      <p:cBhvr>
                                        <p:cTn id="27" dur="1000"/>
                                        <p:tgtEl>
                                          <p:spTgt spid="312"/>
                                        </p:tgtEl>
                                      </p:cBhvr>
                                    </p:animEffect>
                                  </p:childTnLst>
                                </p:cTn>
                              </p:par>
                            </p:childTnLst>
                          </p:cTn>
                        </p:par>
                        <p:par>
                          <p:cTn id="28" fill="hold">
                            <p:stCondLst>
                              <p:cond delay="2500"/>
                            </p:stCondLst>
                            <p:childTnLst>
                              <p:par>
                                <p:cTn id="29" presetClass="entr" nodeType="afterEffect" presetID="10" grpId="7" fill="hold">
                                  <p:stCondLst>
                                    <p:cond delay="600"/>
                                  </p:stCondLst>
                                  <p:iterate type="el" backwards="0">
                                    <p:tmAbs val="0"/>
                                  </p:iterate>
                                  <p:childTnLst>
                                    <p:set>
                                      <p:cBhvr>
                                        <p:cTn id="30" fill="hold"/>
                                        <p:tgtEl>
                                          <p:spTgt spid="316"/>
                                        </p:tgtEl>
                                        <p:attrNameLst>
                                          <p:attrName>style.visibility</p:attrName>
                                        </p:attrNameLst>
                                      </p:cBhvr>
                                      <p:to>
                                        <p:strVal val="visible"/>
                                      </p:to>
                                    </p:set>
                                    <p:animEffect filter="fade" transition="in">
                                      <p:cBhvr>
                                        <p:cTn id="31" dur="1000"/>
                                        <p:tgtEl>
                                          <p:spTgt spid="316"/>
                                        </p:tgtEl>
                                      </p:cBhvr>
                                    </p:animEffect>
                                  </p:childTnLst>
                                </p:cTn>
                              </p:par>
                            </p:childTnLst>
                          </p:cTn>
                        </p:par>
                      </p:childTnLst>
                    </p:cTn>
                  </p:par>
                  <p:par>
                    <p:cTn id="32" fill="hold">
                      <p:stCondLst>
                        <p:cond delay="indefinite"/>
                      </p:stCondLst>
                      <p:childTnLst>
                        <p:par>
                          <p:cTn id="33" fill="hold">
                            <p:stCondLst>
                              <p:cond delay="0"/>
                            </p:stCondLst>
                            <p:childTnLst>
                              <p:par>
                                <p:cTn id="34" presetClass="emph" nodeType="clickEffect" presetSubtype="0" presetID="6" grpId="8" accel="50000" decel="50000" fill="hold">
                                  <p:stCondLst>
                                    <p:cond delay="0"/>
                                  </p:stCondLst>
                                  <p:childTnLst>
                                    <p:animScale>
                                      <p:cBhvr>
                                        <p:cTn id="35" dur="1000" fill="hold"/>
                                        <p:tgtEl>
                                          <p:spTgt spid="312"/>
                                        </p:tgtEl>
                                      </p:cBhvr>
                                      <p:by x="50000" y="50000"/>
                                    </p:animScale>
                                  </p:childTnLst>
                                </p:cTn>
                              </p:par>
                            </p:childTnLst>
                          </p:cTn>
                        </p:par>
                        <p:par>
                          <p:cTn id="36" fill="hold">
                            <p:stCondLst>
                              <p:cond delay="0"/>
                            </p:stCondLst>
                            <p:childTnLst>
                              <p:par>
                                <p:cTn id="37" presetClass="emph" nodeType="withEffect" presetID="9" grpId="9" fill="hold">
                                  <p:stCondLst>
                                    <p:cond delay="0"/>
                                  </p:stCondLst>
                                  <p:childTnLst>
                                    <p:set>
                                      <p:cBhvr>
                                        <p:cTn id="38" dur="indefinite" fill="hold"/>
                                        <p:tgtEl>
                                          <p:spTgt spid="312"/>
                                        </p:tgtEl>
                                        <p:attrNameLst>
                                          <p:attrName>style.opacity</p:attrName>
                                        </p:attrNameLst>
                                      </p:cBhvr>
                                      <p:to>
                                        <p:strVal val="0.50"/>
                                      </p:to>
                                    </p:set>
                                    <p:animEffect filter="image" prLst="opacity: 0.50; ">
                                      <p:cBhvr>
                                        <p:cTn id="39" dur="indefinite" fill="hold"/>
                                        <p:tgtEl>
                                          <p:spTgt spid="312"/>
                                        </p:tgtEl>
                                      </p:cBhvr>
                                    </p:animEffect>
                                  </p:childTnLst>
                                </p:cTn>
                              </p:par>
                            </p:childTnLst>
                          </p:cTn>
                        </p:par>
                        <p:par>
                          <p:cTn id="40" fill="hold">
                            <p:stCondLst>
                              <p:cond delay="0"/>
                            </p:stCondLst>
                            <p:childTnLst>
                              <p:par>
                                <p:cTn id="41" presetClass="emph" nodeType="withEffect" presetID="9" grpId="10" fill="hold">
                                  <p:stCondLst>
                                    <p:cond delay="0"/>
                                  </p:stCondLst>
                                  <p:childTnLst>
                                    <p:set>
                                      <p:cBhvr>
                                        <p:cTn id="42" dur="indefinite" fill="hold"/>
                                        <p:tgtEl>
                                          <p:spTgt spid="316"/>
                                        </p:tgtEl>
                                        <p:attrNameLst>
                                          <p:attrName>style.opacity</p:attrName>
                                        </p:attrNameLst>
                                      </p:cBhvr>
                                      <p:to>
                                        <p:strVal val="0.50"/>
                                      </p:to>
                                    </p:set>
                                    <p:animEffect filter="image" prLst="opacity: 0.50; ">
                                      <p:cBhvr>
                                        <p:cTn id="43" dur="indefinite" fill="hold"/>
                                        <p:tgtEl>
                                          <p:spTgt spid="316"/>
                                        </p:tgtEl>
                                      </p:cBhvr>
                                    </p:animEffect>
                                  </p:childTnLst>
                                </p:cTn>
                              </p:par>
                            </p:childTnLst>
                          </p:cTn>
                        </p:par>
                        <p:par>
                          <p:cTn id="44" fill="hold">
                            <p:stCondLst>
                              <p:cond delay="1000"/>
                            </p:stCondLst>
                            <p:childTnLst>
                              <p:par>
                                <p:cTn id="45" presetClass="entr" nodeType="afterEffect" presetID="10" grpId="11" fill="hold">
                                  <p:stCondLst>
                                    <p:cond delay="500"/>
                                  </p:stCondLst>
                                  <p:iterate type="el" backwards="0">
                                    <p:tmAbs val="0"/>
                                  </p:iterate>
                                  <p:childTnLst>
                                    <p:set>
                                      <p:cBhvr>
                                        <p:cTn id="46" fill="hold"/>
                                        <p:tgtEl>
                                          <p:spTgt spid="313"/>
                                        </p:tgtEl>
                                        <p:attrNameLst>
                                          <p:attrName>style.visibility</p:attrName>
                                        </p:attrNameLst>
                                      </p:cBhvr>
                                      <p:to>
                                        <p:strVal val="visible"/>
                                      </p:to>
                                    </p:set>
                                    <p:animEffect filter="fade" transition="in">
                                      <p:cBhvr>
                                        <p:cTn id="47" dur="1000"/>
                                        <p:tgtEl>
                                          <p:spTgt spid="313"/>
                                        </p:tgtEl>
                                      </p:cBhvr>
                                    </p:animEffect>
                                  </p:childTnLst>
                                </p:cTn>
                              </p:par>
                            </p:childTnLst>
                          </p:cTn>
                        </p:par>
                        <p:par>
                          <p:cTn id="48" fill="hold">
                            <p:stCondLst>
                              <p:cond delay="2500"/>
                            </p:stCondLst>
                            <p:childTnLst>
                              <p:par>
                                <p:cTn id="49" presetClass="entr" nodeType="afterEffect" presetID="10" grpId="12" fill="hold">
                                  <p:stCondLst>
                                    <p:cond delay="600"/>
                                  </p:stCondLst>
                                  <p:iterate type="el" backwards="0">
                                    <p:tmAbs val="0"/>
                                  </p:iterate>
                                  <p:childTnLst>
                                    <p:set>
                                      <p:cBhvr>
                                        <p:cTn id="50" fill="hold"/>
                                        <p:tgtEl>
                                          <p:spTgt spid="317"/>
                                        </p:tgtEl>
                                        <p:attrNameLst>
                                          <p:attrName>style.visibility</p:attrName>
                                        </p:attrNameLst>
                                      </p:cBhvr>
                                      <p:to>
                                        <p:strVal val="visible"/>
                                      </p:to>
                                    </p:set>
                                    <p:animEffect filter="fade" transition="in">
                                      <p:cBhvr>
                                        <p:cTn id="51"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10"/>
      <p:bldP build="whole" bldLvl="1" animBg="1" rev="0" advAuto="0" spid="315" grpId="2"/>
      <p:bldP build="whole" bldLvl="1" animBg="1" rev="0" advAuto="0" spid="315" grpId="5"/>
      <p:bldP build="whole" bldLvl="1" animBg="1" rev="0" advAuto="0" spid="312" grpId="6"/>
      <p:bldP build="whole" bldLvl="1" animBg="1" rev="0" advAuto="0" spid="312" grpId="8"/>
      <p:bldP build="whole" bldLvl="1" animBg="1" rev="0" advAuto="0" spid="314" grpId="1"/>
      <p:bldP build="whole" bldLvl="1" animBg="1" rev="0" advAuto="0" spid="312" grpId="9"/>
      <p:bldP build="whole" bldLvl="1" animBg="1" rev="0" advAuto="0" spid="314" grpId="3"/>
      <p:bldP build="whole" bldLvl="1" animBg="1" rev="0" advAuto="0" spid="314" grpId="4"/>
      <p:bldP build="whole" bldLvl="1" animBg="1" rev="0" advAuto="0" spid="317" grpId="12"/>
      <p:bldP build="whole" bldLvl="1" animBg="1" rev="0" advAuto="0" spid="313" grpId="11"/>
      <p:bldP build="whole" bldLvl="1" animBg="1" rev="0" advAuto="0" spid="316" grpId="7"/>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hueOff val="420094"/>
                <a:satOff val="-1465"/>
                <a:lumOff val="-19139"/>
              </a:schemeClr>
            </a:gs>
            <a:gs pos="100000">
              <a:srgbClr val="4A4A4B"/>
            </a:gs>
          </a:gsLst>
          <a:lin ang="5116746" scaled="0"/>
        </a:gradFill>
      </p:bgPr>
    </p:bg>
    <p:spTree>
      <p:nvGrpSpPr>
        <p:cNvPr id="1" name=""/>
        <p:cNvGrpSpPr/>
        <p:nvPr/>
      </p:nvGrpSpPr>
      <p:grpSpPr>
        <a:xfrm>
          <a:off x="0" y="0"/>
          <a:ext cx="0" cy="0"/>
          <a:chOff x="0" y="0"/>
          <a:chExt cx="0" cy="0"/>
        </a:xfrm>
      </p:grpSpPr>
      <p:sp>
        <p:nvSpPr>
          <p:cNvPr id="321" name="Amazon Web Services"/>
          <p:cNvSpPr txBox="1"/>
          <p:nvPr>
            <p:ph type="title"/>
          </p:nvPr>
        </p:nvSpPr>
        <p:spPr>
          <a:xfrm>
            <a:off x="10915277" y="6839519"/>
            <a:ext cx="11690217" cy="2540001"/>
          </a:xfrm>
          <a:prstGeom prst="rect">
            <a:avLst/>
          </a:prstGeom>
        </p:spPr>
        <p:txBody>
          <a:bodyPr/>
          <a:lstStyle>
            <a:lvl1pPr algn="r"/>
          </a:lstStyle>
          <a:p>
            <a:pPr/>
            <a:r>
              <a:t>Amazon Web Services</a:t>
            </a:r>
          </a:p>
        </p:txBody>
      </p:sp>
      <p:pic>
        <p:nvPicPr>
          <p:cNvPr id="322" name="01 AWS Cloud Logo.png" descr="01 AWS Cloud Logo.png"/>
          <p:cNvPicPr>
            <a:picLocks noChangeAspect="1"/>
          </p:cNvPicPr>
          <p:nvPr/>
        </p:nvPicPr>
        <p:blipFill>
          <a:blip r:embed="rId2">
            <a:extLst/>
          </a:blip>
          <a:stretch>
            <a:fillRect/>
          </a:stretch>
        </p:blipFill>
        <p:spPr>
          <a:xfrm>
            <a:off x="2019654" y="3344761"/>
            <a:ext cx="8371118" cy="837111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Cloud Providers"/>
          <p:cNvSpPr txBox="1"/>
          <p:nvPr>
            <p:ph type="title"/>
          </p:nvPr>
        </p:nvSpPr>
        <p:spPr>
          <a:prstGeom prst="rect">
            <a:avLst/>
          </a:prstGeom>
        </p:spPr>
        <p:txBody>
          <a:bodyPr/>
          <a:lstStyle/>
          <a:p>
            <a:pPr/>
            <a:r>
              <a:t>Cloud Providers</a:t>
            </a:r>
          </a:p>
        </p:txBody>
      </p:sp>
      <p:sp>
        <p:nvSpPr>
          <p:cNvPr id="325" name="Cloud Computing - Amazon Web Service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Cloud Computing - Amazon Web Services</a:t>
            </a:r>
          </a:p>
        </p:txBody>
      </p:sp>
      <p:pic>
        <p:nvPicPr>
          <p:cNvPr id="326" name="lockup_cloud_main.png" descr="lockup_cloud_main.png"/>
          <p:cNvPicPr>
            <a:picLocks noChangeAspect="1"/>
          </p:cNvPicPr>
          <p:nvPr/>
        </p:nvPicPr>
        <p:blipFill>
          <a:blip r:embed="rId2">
            <a:extLst/>
          </a:blip>
          <a:srcRect l="12111" t="18119" r="12111" b="9487"/>
          <a:stretch>
            <a:fillRect/>
          </a:stretch>
        </p:blipFill>
        <p:spPr>
          <a:xfrm>
            <a:off x="5305480" y="6850806"/>
            <a:ext cx="2690227" cy="2570131"/>
          </a:xfrm>
          <a:prstGeom prst="rect">
            <a:avLst/>
          </a:prstGeom>
          <a:ln w="12700">
            <a:miter lim="400000"/>
          </a:ln>
          <a:effectLst>
            <a:outerShdw sx="100000" sy="100000" kx="0" ky="0" algn="b" rotWithShape="0" blurRad="977900" dist="34230" dir="19840828">
              <a:srgbClr val="000000">
                <a:alpha val="20169"/>
              </a:srgbClr>
            </a:outerShdw>
          </a:effectLst>
        </p:spPr>
      </p:pic>
      <p:pic>
        <p:nvPicPr>
          <p:cNvPr id="327" name="azure1.png" descr="azure1.png"/>
          <p:cNvPicPr>
            <a:picLocks noChangeAspect="1"/>
          </p:cNvPicPr>
          <p:nvPr/>
        </p:nvPicPr>
        <p:blipFill>
          <a:blip r:embed="rId3">
            <a:extLst/>
          </a:blip>
          <a:srcRect l="24149" t="11174" r="24149" b="20682"/>
          <a:stretch>
            <a:fillRect/>
          </a:stretch>
        </p:blipFill>
        <p:spPr>
          <a:xfrm>
            <a:off x="16388103" y="6761906"/>
            <a:ext cx="2981083" cy="2570287"/>
          </a:xfrm>
          <a:prstGeom prst="rect">
            <a:avLst/>
          </a:prstGeom>
          <a:ln w="12700">
            <a:miter lim="400000"/>
          </a:ln>
          <a:effectLst>
            <a:outerShdw sx="100000" sy="100000" kx="0" ky="0" algn="b" rotWithShape="0" blurRad="977900" dist="34230" dir="19840828">
              <a:srgbClr val="000000">
                <a:alpha val="20169"/>
              </a:srgbClr>
            </a:outerShdw>
          </a:effectLst>
        </p:spPr>
      </p:pic>
      <p:pic>
        <p:nvPicPr>
          <p:cNvPr id="328" name="500px-DigitalOcean_logo.svg.png" descr="500px-DigitalOcean_logo.svg.png"/>
          <p:cNvPicPr>
            <a:picLocks noChangeAspect="1"/>
          </p:cNvPicPr>
          <p:nvPr/>
        </p:nvPicPr>
        <p:blipFill>
          <a:blip r:embed="rId4">
            <a:extLst/>
          </a:blip>
          <a:stretch>
            <a:fillRect/>
          </a:stretch>
        </p:blipFill>
        <p:spPr>
          <a:xfrm>
            <a:off x="18857110" y="10633658"/>
            <a:ext cx="1823976" cy="1823975"/>
          </a:xfrm>
          <a:prstGeom prst="rect">
            <a:avLst/>
          </a:prstGeom>
          <a:ln w="12700">
            <a:miter lim="400000"/>
          </a:ln>
          <a:effectLst>
            <a:outerShdw sx="100000" sy="100000" kx="0" ky="0" algn="b" rotWithShape="0" blurRad="977900" dist="34230" dir="19840828">
              <a:srgbClr val="000000">
                <a:alpha val="20169"/>
              </a:srgbClr>
            </a:outerShdw>
          </a:effectLst>
        </p:spPr>
      </p:pic>
      <p:pic>
        <p:nvPicPr>
          <p:cNvPr id="329" name="Image" descr="Image"/>
          <p:cNvPicPr>
            <a:picLocks noChangeAspect="1"/>
          </p:cNvPicPr>
          <p:nvPr/>
        </p:nvPicPr>
        <p:blipFill>
          <a:blip r:embed="rId5">
            <a:extLst/>
          </a:blip>
          <a:srcRect l="9086" t="9370" r="8662" b="15084"/>
          <a:stretch>
            <a:fillRect/>
          </a:stretch>
        </p:blipFill>
        <p:spPr>
          <a:xfrm>
            <a:off x="14384260" y="10867168"/>
            <a:ext cx="1953036" cy="1280756"/>
          </a:xfrm>
          <a:custGeom>
            <a:avLst/>
            <a:gdLst/>
            <a:ahLst/>
            <a:cxnLst>
              <a:cxn ang="0">
                <a:pos x="wd2" y="hd2"/>
              </a:cxn>
              <a:cxn ang="5400000">
                <a:pos x="wd2" y="hd2"/>
              </a:cxn>
              <a:cxn ang="10800000">
                <a:pos x="wd2" y="hd2"/>
              </a:cxn>
              <a:cxn ang="16200000">
                <a:pos x="wd2" y="hd2"/>
              </a:cxn>
            </a:cxnLst>
            <a:rect l="0" t="0" r="r" b="b"/>
            <a:pathLst>
              <a:path w="21599" h="21451" fill="norm" stroke="1" extrusionOk="0">
                <a:moveTo>
                  <a:pt x="10719" y="1"/>
                </a:moveTo>
                <a:cubicBezTo>
                  <a:pt x="10714" y="2"/>
                  <a:pt x="10709" y="6"/>
                  <a:pt x="10705" y="8"/>
                </a:cubicBezTo>
                <a:cubicBezTo>
                  <a:pt x="10641" y="53"/>
                  <a:pt x="10604" y="396"/>
                  <a:pt x="10604" y="958"/>
                </a:cubicBezTo>
                <a:cubicBezTo>
                  <a:pt x="10604" y="1421"/>
                  <a:pt x="10643" y="1809"/>
                  <a:pt x="10697" y="1962"/>
                </a:cubicBezTo>
                <a:cubicBezTo>
                  <a:pt x="10712" y="1968"/>
                  <a:pt x="10724" y="1975"/>
                  <a:pt x="10740" y="1975"/>
                </a:cubicBezTo>
                <a:cubicBezTo>
                  <a:pt x="10765" y="1975"/>
                  <a:pt x="10787" y="1972"/>
                  <a:pt x="10802" y="1955"/>
                </a:cubicBezTo>
                <a:cubicBezTo>
                  <a:pt x="10815" y="1917"/>
                  <a:pt x="10822" y="1857"/>
                  <a:pt x="10833" y="1796"/>
                </a:cubicBezTo>
                <a:cubicBezTo>
                  <a:pt x="10845" y="1660"/>
                  <a:pt x="10850" y="1431"/>
                  <a:pt x="10850" y="971"/>
                </a:cubicBezTo>
                <a:cubicBezTo>
                  <a:pt x="10850" y="616"/>
                  <a:pt x="10843" y="500"/>
                  <a:pt x="10837" y="353"/>
                </a:cubicBezTo>
                <a:cubicBezTo>
                  <a:pt x="10812" y="174"/>
                  <a:pt x="10782" y="42"/>
                  <a:pt x="10745" y="8"/>
                </a:cubicBezTo>
                <a:cubicBezTo>
                  <a:pt x="10736" y="-1"/>
                  <a:pt x="10727" y="0"/>
                  <a:pt x="10719" y="1"/>
                </a:cubicBezTo>
                <a:close/>
                <a:moveTo>
                  <a:pt x="8037" y="1184"/>
                </a:moveTo>
                <a:cubicBezTo>
                  <a:pt x="7884" y="1184"/>
                  <a:pt x="7900" y="1442"/>
                  <a:pt x="8072" y="1955"/>
                </a:cubicBezTo>
                <a:cubicBezTo>
                  <a:pt x="8120" y="2079"/>
                  <a:pt x="8147" y="2144"/>
                  <a:pt x="8199" y="2281"/>
                </a:cubicBezTo>
                <a:cubicBezTo>
                  <a:pt x="8266" y="2456"/>
                  <a:pt x="8318" y="2567"/>
                  <a:pt x="8366" y="2660"/>
                </a:cubicBezTo>
                <a:cubicBezTo>
                  <a:pt x="8403" y="2726"/>
                  <a:pt x="8439" y="2786"/>
                  <a:pt x="8471" y="2826"/>
                </a:cubicBezTo>
                <a:cubicBezTo>
                  <a:pt x="8490" y="2844"/>
                  <a:pt x="8508" y="2859"/>
                  <a:pt x="8524" y="2859"/>
                </a:cubicBezTo>
                <a:cubicBezTo>
                  <a:pt x="8593" y="2859"/>
                  <a:pt x="8615" y="2810"/>
                  <a:pt x="8607" y="2706"/>
                </a:cubicBezTo>
                <a:cubicBezTo>
                  <a:pt x="8598" y="2640"/>
                  <a:pt x="8585" y="2562"/>
                  <a:pt x="8555" y="2454"/>
                </a:cubicBezTo>
                <a:cubicBezTo>
                  <a:pt x="8549" y="2434"/>
                  <a:pt x="8548" y="2422"/>
                  <a:pt x="8542" y="2401"/>
                </a:cubicBezTo>
                <a:cubicBezTo>
                  <a:pt x="8523" y="2338"/>
                  <a:pt x="8494" y="2269"/>
                  <a:pt x="8471" y="2201"/>
                </a:cubicBezTo>
                <a:cubicBezTo>
                  <a:pt x="8434" y="2094"/>
                  <a:pt x="8402" y="1992"/>
                  <a:pt x="8348" y="1849"/>
                </a:cubicBezTo>
                <a:cubicBezTo>
                  <a:pt x="8249" y="1582"/>
                  <a:pt x="8186" y="1425"/>
                  <a:pt x="8129" y="1310"/>
                </a:cubicBezTo>
                <a:cubicBezTo>
                  <a:pt x="8090" y="1236"/>
                  <a:pt x="8055" y="1184"/>
                  <a:pt x="8037" y="1184"/>
                </a:cubicBezTo>
                <a:close/>
                <a:moveTo>
                  <a:pt x="13457" y="1184"/>
                </a:moveTo>
                <a:cubicBezTo>
                  <a:pt x="13443" y="1184"/>
                  <a:pt x="13421" y="1200"/>
                  <a:pt x="13400" y="1224"/>
                </a:cubicBezTo>
                <a:cubicBezTo>
                  <a:pt x="13264" y="1448"/>
                  <a:pt x="13046" y="1968"/>
                  <a:pt x="12922" y="2347"/>
                </a:cubicBezTo>
                <a:cubicBezTo>
                  <a:pt x="12889" y="2468"/>
                  <a:pt x="12860" y="2585"/>
                  <a:pt x="12860" y="2653"/>
                </a:cubicBezTo>
                <a:cubicBezTo>
                  <a:pt x="12860" y="2733"/>
                  <a:pt x="12870" y="2786"/>
                  <a:pt x="12882" y="2826"/>
                </a:cubicBezTo>
                <a:cubicBezTo>
                  <a:pt x="12904" y="2844"/>
                  <a:pt x="12928" y="2859"/>
                  <a:pt x="12953" y="2859"/>
                </a:cubicBezTo>
                <a:cubicBezTo>
                  <a:pt x="13016" y="2859"/>
                  <a:pt x="13137" y="2620"/>
                  <a:pt x="13326" y="2115"/>
                </a:cubicBezTo>
                <a:cubicBezTo>
                  <a:pt x="13360" y="2023"/>
                  <a:pt x="13377" y="1966"/>
                  <a:pt x="13405" y="1889"/>
                </a:cubicBezTo>
                <a:cubicBezTo>
                  <a:pt x="13587" y="1294"/>
                  <a:pt x="13594" y="1184"/>
                  <a:pt x="13457" y="1184"/>
                </a:cubicBezTo>
                <a:close/>
                <a:moveTo>
                  <a:pt x="10644" y="3318"/>
                </a:moveTo>
                <a:cubicBezTo>
                  <a:pt x="9963" y="3340"/>
                  <a:pt x="9282" y="3630"/>
                  <a:pt x="8735" y="4162"/>
                </a:cubicBezTo>
                <a:cubicBezTo>
                  <a:pt x="8698" y="4200"/>
                  <a:pt x="8665" y="4242"/>
                  <a:pt x="8629" y="4282"/>
                </a:cubicBezTo>
                <a:cubicBezTo>
                  <a:pt x="8563" y="4353"/>
                  <a:pt x="8498" y="4429"/>
                  <a:pt x="8436" y="4508"/>
                </a:cubicBezTo>
                <a:cubicBezTo>
                  <a:pt x="8372" y="4590"/>
                  <a:pt x="8311" y="4678"/>
                  <a:pt x="8252" y="4767"/>
                </a:cubicBezTo>
                <a:cubicBezTo>
                  <a:pt x="8219" y="4818"/>
                  <a:pt x="8187" y="4865"/>
                  <a:pt x="8155" y="4920"/>
                </a:cubicBezTo>
                <a:cubicBezTo>
                  <a:pt x="8119" y="4979"/>
                  <a:pt x="8080" y="5038"/>
                  <a:pt x="8046" y="5099"/>
                </a:cubicBezTo>
                <a:cubicBezTo>
                  <a:pt x="7713" y="5735"/>
                  <a:pt x="7471" y="6547"/>
                  <a:pt x="7352" y="7353"/>
                </a:cubicBezTo>
                <a:lnTo>
                  <a:pt x="7475" y="7213"/>
                </a:lnTo>
                <a:cubicBezTo>
                  <a:pt x="7546" y="7132"/>
                  <a:pt x="7645" y="6901"/>
                  <a:pt x="7699" y="6701"/>
                </a:cubicBezTo>
                <a:cubicBezTo>
                  <a:pt x="7985" y="5636"/>
                  <a:pt x="8589" y="4665"/>
                  <a:pt x="9279" y="4149"/>
                </a:cubicBezTo>
                <a:cubicBezTo>
                  <a:pt x="9717" y="3821"/>
                  <a:pt x="10278" y="3581"/>
                  <a:pt x="10635" y="3577"/>
                </a:cubicBezTo>
                <a:cubicBezTo>
                  <a:pt x="10737" y="3576"/>
                  <a:pt x="10895" y="3505"/>
                  <a:pt x="10982" y="3418"/>
                </a:cubicBezTo>
                <a:lnTo>
                  <a:pt x="11056" y="3344"/>
                </a:lnTo>
                <a:cubicBezTo>
                  <a:pt x="10920" y="3326"/>
                  <a:pt x="10782" y="3313"/>
                  <a:pt x="10644" y="3318"/>
                </a:cubicBezTo>
                <a:close/>
                <a:moveTo>
                  <a:pt x="5943" y="4175"/>
                </a:moveTo>
                <a:cubicBezTo>
                  <a:pt x="5903" y="4171"/>
                  <a:pt x="5872" y="4178"/>
                  <a:pt x="5851" y="4202"/>
                </a:cubicBezTo>
                <a:cubicBezTo>
                  <a:pt x="5830" y="4226"/>
                  <a:pt x="5820" y="4268"/>
                  <a:pt x="5820" y="4322"/>
                </a:cubicBezTo>
                <a:cubicBezTo>
                  <a:pt x="5820" y="4380"/>
                  <a:pt x="6054" y="4630"/>
                  <a:pt x="6338" y="4880"/>
                </a:cubicBezTo>
                <a:cubicBezTo>
                  <a:pt x="6771" y="5260"/>
                  <a:pt x="6934" y="5355"/>
                  <a:pt x="6997" y="5252"/>
                </a:cubicBezTo>
                <a:cubicBezTo>
                  <a:pt x="7031" y="5152"/>
                  <a:pt x="6859" y="4902"/>
                  <a:pt x="6641" y="4667"/>
                </a:cubicBezTo>
                <a:cubicBezTo>
                  <a:pt x="6540" y="4577"/>
                  <a:pt x="6472" y="4510"/>
                  <a:pt x="6312" y="4381"/>
                </a:cubicBezTo>
                <a:cubicBezTo>
                  <a:pt x="6152" y="4253"/>
                  <a:pt x="6030" y="4186"/>
                  <a:pt x="5948" y="4175"/>
                </a:cubicBezTo>
                <a:cubicBezTo>
                  <a:pt x="5947" y="4175"/>
                  <a:pt x="5944" y="4175"/>
                  <a:pt x="5943" y="4175"/>
                </a:cubicBezTo>
                <a:close/>
                <a:moveTo>
                  <a:pt x="15533" y="4175"/>
                </a:moveTo>
                <a:cubicBezTo>
                  <a:pt x="15503" y="4175"/>
                  <a:pt x="15462" y="4185"/>
                  <a:pt x="15415" y="4209"/>
                </a:cubicBezTo>
                <a:cubicBezTo>
                  <a:pt x="15371" y="4230"/>
                  <a:pt x="15323" y="4264"/>
                  <a:pt x="15270" y="4302"/>
                </a:cubicBezTo>
                <a:cubicBezTo>
                  <a:pt x="15257" y="4311"/>
                  <a:pt x="15235" y="4331"/>
                  <a:pt x="15222" y="4342"/>
                </a:cubicBezTo>
                <a:cubicBezTo>
                  <a:pt x="14931" y="4559"/>
                  <a:pt x="14561" y="4933"/>
                  <a:pt x="14449" y="5152"/>
                </a:cubicBezTo>
                <a:cubicBezTo>
                  <a:pt x="14450" y="5218"/>
                  <a:pt x="14462" y="5266"/>
                  <a:pt x="14480" y="5299"/>
                </a:cubicBezTo>
                <a:cubicBezTo>
                  <a:pt x="14521" y="5296"/>
                  <a:pt x="14588" y="5262"/>
                  <a:pt x="14660" y="5226"/>
                </a:cubicBezTo>
                <a:cubicBezTo>
                  <a:pt x="14762" y="5157"/>
                  <a:pt x="14882" y="5075"/>
                  <a:pt x="15094" y="4893"/>
                </a:cubicBezTo>
                <a:cubicBezTo>
                  <a:pt x="15473" y="4570"/>
                  <a:pt x="15617" y="4408"/>
                  <a:pt x="15617" y="4295"/>
                </a:cubicBezTo>
                <a:cubicBezTo>
                  <a:pt x="15617" y="4243"/>
                  <a:pt x="15605" y="4206"/>
                  <a:pt x="15590" y="4182"/>
                </a:cubicBezTo>
                <a:cubicBezTo>
                  <a:pt x="15574" y="4176"/>
                  <a:pt x="15558" y="4175"/>
                  <a:pt x="15533" y="4175"/>
                </a:cubicBezTo>
                <a:close/>
                <a:moveTo>
                  <a:pt x="13348" y="5910"/>
                </a:moveTo>
                <a:cubicBezTo>
                  <a:pt x="13369" y="6023"/>
                  <a:pt x="13525" y="6136"/>
                  <a:pt x="13672" y="6136"/>
                </a:cubicBezTo>
                <a:cubicBezTo>
                  <a:pt x="13744" y="6136"/>
                  <a:pt x="13993" y="6286"/>
                  <a:pt x="14225" y="6462"/>
                </a:cubicBezTo>
                <a:cubicBezTo>
                  <a:pt x="16104" y="7882"/>
                  <a:pt x="16121" y="11597"/>
                  <a:pt x="14256" y="12990"/>
                </a:cubicBezTo>
                <a:lnTo>
                  <a:pt x="13848" y="13295"/>
                </a:lnTo>
                <a:lnTo>
                  <a:pt x="13075" y="13295"/>
                </a:lnTo>
                <a:cubicBezTo>
                  <a:pt x="12568" y="13337"/>
                  <a:pt x="11851" y="13348"/>
                  <a:pt x="10596" y="13348"/>
                </a:cubicBezTo>
                <a:cubicBezTo>
                  <a:pt x="9606" y="13348"/>
                  <a:pt x="8887" y="13337"/>
                  <a:pt x="8326" y="13295"/>
                </a:cubicBezTo>
                <a:lnTo>
                  <a:pt x="7277" y="13295"/>
                </a:lnTo>
                <a:lnTo>
                  <a:pt x="7019" y="13103"/>
                </a:lnTo>
                <a:cubicBezTo>
                  <a:pt x="6910" y="13021"/>
                  <a:pt x="6802" y="12915"/>
                  <a:pt x="6698" y="12797"/>
                </a:cubicBezTo>
                <a:cubicBezTo>
                  <a:pt x="6541" y="12646"/>
                  <a:pt x="6419" y="12449"/>
                  <a:pt x="6299" y="12205"/>
                </a:cubicBezTo>
                <a:cubicBezTo>
                  <a:pt x="6190" y="12007"/>
                  <a:pt x="6093" y="11803"/>
                  <a:pt x="6027" y="11594"/>
                </a:cubicBezTo>
                <a:cubicBezTo>
                  <a:pt x="5917" y="11245"/>
                  <a:pt x="5886" y="11025"/>
                  <a:pt x="5873" y="10710"/>
                </a:cubicBezTo>
                <a:cubicBezTo>
                  <a:pt x="5869" y="10615"/>
                  <a:pt x="5856" y="10552"/>
                  <a:pt x="5855" y="10424"/>
                </a:cubicBezTo>
                <a:cubicBezTo>
                  <a:pt x="5854" y="10051"/>
                  <a:pt x="5891" y="9607"/>
                  <a:pt x="5939" y="9373"/>
                </a:cubicBezTo>
                <a:cubicBezTo>
                  <a:pt x="6010" y="9030"/>
                  <a:pt x="6009" y="8949"/>
                  <a:pt x="5948" y="8822"/>
                </a:cubicBezTo>
                <a:cubicBezTo>
                  <a:pt x="5893" y="8709"/>
                  <a:pt x="5866" y="8745"/>
                  <a:pt x="5807" y="8928"/>
                </a:cubicBezTo>
                <a:cubicBezTo>
                  <a:pt x="5565" y="9769"/>
                  <a:pt x="5584" y="11135"/>
                  <a:pt x="5855" y="11979"/>
                </a:cubicBezTo>
                <a:cubicBezTo>
                  <a:pt x="5886" y="12063"/>
                  <a:pt x="5917" y="12145"/>
                  <a:pt x="5952" y="12225"/>
                </a:cubicBezTo>
                <a:cubicBezTo>
                  <a:pt x="6126" y="12605"/>
                  <a:pt x="6465" y="13053"/>
                  <a:pt x="6790" y="13302"/>
                </a:cubicBezTo>
                <a:cubicBezTo>
                  <a:pt x="7075" y="13520"/>
                  <a:pt x="7275" y="13636"/>
                  <a:pt x="7730" y="13701"/>
                </a:cubicBezTo>
                <a:cubicBezTo>
                  <a:pt x="8171" y="13727"/>
                  <a:pt x="8936" y="13733"/>
                  <a:pt x="10534" y="13734"/>
                </a:cubicBezTo>
                <a:cubicBezTo>
                  <a:pt x="11728" y="13735"/>
                  <a:pt x="12354" y="13726"/>
                  <a:pt x="12852" y="13714"/>
                </a:cubicBezTo>
                <a:cubicBezTo>
                  <a:pt x="13554" y="13663"/>
                  <a:pt x="14023" y="13571"/>
                  <a:pt x="14361" y="13388"/>
                </a:cubicBezTo>
                <a:cubicBezTo>
                  <a:pt x="14705" y="13153"/>
                  <a:pt x="14999" y="12829"/>
                  <a:pt x="15235" y="12438"/>
                </a:cubicBezTo>
                <a:cubicBezTo>
                  <a:pt x="15288" y="12350"/>
                  <a:pt x="15337" y="12259"/>
                  <a:pt x="15384" y="12165"/>
                </a:cubicBezTo>
                <a:cubicBezTo>
                  <a:pt x="15394" y="12145"/>
                  <a:pt x="15405" y="12126"/>
                  <a:pt x="15415" y="12105"/>
                </a:cubicBezTo>
                <a:cubicBezTo>
                  <a:pt x="15416" y="12103"/>
                  <a:pt x="15418" y="12101"/>
                  <a:pt x="15419" y="12099"/>
                </a:cubicBezTo>
                <a:cubicBezTo>
                  <a:pt x="15436" y="12064"/>
                  <a:pt x="15447" y="12028"/>
                  <a:pt x="15463" y="11992"/>
                </a:cubicBezTo>
                <a:cubicBezTo>
                  <a:pt x="16255" y="10146"/>
                  <a:pt x="15811" y="7165"/>
                  <a:pt x="14506" y="6229"/>
                </a:cubicBezTo>
                <a:cubicBezTo>
                  <a:pt x="14190" y="6003"/>
                  <a:pt x="13773" y="5910"/>
                  <a:pt x="13348" y="5910"/>
                </a:cubicBezTo>
                <a:close/>
                <a:moveTo>
                  <a:pt x="12878" y="16380"/>
                </a:moveTo>
                <a:cubicBezTo>
                  <a:pt x="12735" y="16481"/>
                  <a:pt x="12720" y="16903"/>
                  <a:pt x="12720" y="18653"/>
                </a:cubicBezTo>
                <a:cubicBezTo>
                  <a:pt x="12720" y="19892"/>
                  <a:pt x="12762" y="20958"/>
                  <a:pt x="12812" y="21086"/>
                </a:cubicBezTo>
                <a:cubicBezTo>
                  <a:pt x="12816" y="21097"/>
                  <a:pt x="12821" y="21109"/>
                  <a:pt x="12825" y="21119"/>
                </a:cubicBezTo>
                <a:cubicBezTo>
                  <a:pt x="12967" y="21309"/>
                  <a:pt x="13467" y="21279"/>
                  <a:pt x="13549" y="21099"/>
                </a:cubicBezTo>
                <a:cubicBezTo>
                  <a:pt x="13549" y="20999"/>
                  <a:pt x="13541" y="20949"/>
                  <a:pt x="13532" y="20900"/>
                </a:cubicBezTo>
                <a:cubicBezTo>
                  <a:pt x="13514" y="20851"/>
                  <a:pt x="13490" y="20812"/>
                  <a:pt x="13462" y="20773"/>
                </a:cubicBezTo>
                <a:cubicBezTo>
                  <a:pt x="13451" y="20769"/>
                  <a:pt x="13444" y="20763"/>
                  <a:pt x="13431" y="20760"/>
                </a:cubicBezTo>
                <a:lnTo>
                  <a:pt x="13312" y="20734"/>
                </a:lnTo>
                <a:lnTo>
                  <a:pt x="13299" y="19098"/>
                </a:lnTo>
                <a:cubicBezTo>
                  <a:pt x="13294" y="18878"/>
                  <a:pt x="13286" y="18709"/>
                  <a:pt x="13286" y="18467"/>
                </a:cubicBezTo>
                <a:cubicBezTo>
                  <a:pt x="13286" y="16879"/>
                  <a:pt x="13273" y="16478"/>
                  <a:pt x="13133" y="16380"/>
                </a:cubicBezTo>
                <a:lnTo>
                  <a:pt x="12992" y="16380"/>
                </a:lnTo>
                <a:lnTo>
                  <a:pt x="12878" y="16380"/>
                </a:lnTo>
                <a:close/>
                <a:moveTo>
                  <a:pt x="21186" y="16380"/>
                </a:moveTo>
                <a:cubicBezTo>
                  <a:pt x="21076" y="16454"/>
                  <a:pt x="21050" y="16663"/>
                  <a:pt x="21050" y="17184"/>
                </a:cubicBezTo>
                <a:cubicBezTo>
                  <a:pt x="21050" y="17428"/>
                  <a:pt x="21033" y="17623"/>
                  <a:pt x="21006" y="17789"/>
                </a:cubicBezTo>
                <a:cubicBezTo>
                  <a:pt x="20998" y="18122"/>
                  <a:pt x="20986" y="18396"/>
                  <a:pt x="20967" y="18414"/>
                </a:cubicBezTo>
                <a:cubicBezTo>
                  <a:pt x="20940" y="18439"/>
                  <a:pt x="20869" y="18354"/>
                  <a:pt x="20809" y="18228"/>
                </a:cubicBezTo>
                <a:cubicBezTo>
                  <a:pt x="20800" y="18208"/>
                  <a:pt x="20788" y="18199"/>
                  <a:pt x="20778" y="18181"/>
                </a:cubicBezTo>
                <a:cubicBezTo>
                  <a:pt x="20754" y="18158"/>
                  <a:pt x="20728" y="18119"/>
                  <a:pt x="20704" y="18061"/>
                </a:cubicBezTo>
                <a:cubicBezTo>
                  <a:pt x="20702" y="18059"/>
                  <a:pt x="20701" y="18057"/>
                  <a:pt x="20699" y="18055"/>
                </a:cubicBezTo>
                <a:cubicBezTo>
                  <a:pt x="20695" y="18045"/>
                  <a:pt x="20686" y="18037"/>
                  <a:pt x="20682" y="18028"/>
                </a:cubicBezTo>
                <a:cubicBezTo>
                  <a:pt x="20681" y="18027"/>
                  <a:pt x="20678" y="18023"/>
                  <a:pt x="20677" y="18021"/>
                </a:cubicBezTo>
                <a:cubicBezTo>
                  <a:pt x="20613" y="17946"/>
                  <a:pt x="20539" y="17902"/>
                  <a:pt x="20462" y="17869"/>
                </a:cubicBezTo>
                <a:cubicBezTo>
                  <a:pt x="20317" y="17826"/>
                  <a:pt x="20144" y="17851"/>
                  <a:pt x="19979" y="17915"/>
                </a:cubicBezTo>
                <a:cubicBezTo>
                  <a:pt x="19816" y="18016"/>
                  <a:pt x="19664" y="18197"/>
                  <a:pt x="19562" y="18460"/>
                </a:cubicBezTo>
                <a:cubicBezTo>
                  <a:pt x="19493" y="18639"/>
                  <a:pt x="19449" y="18994"/>
                  <a:pt x="19435" y="19377"/>
                </a:cubicBezTo>
                <a:cubicBezTo>
                  <a:pt x="19434" y="19407"/>
                  <a:pt x="19432" y="19434"/>
                  <a:pt x="19431" y="19464"/>
                </a:cubicBezTo>
                <a:cubicBezTo>
                  <a:pt x="19421" y="19851"/>
                  <a:pt x="19442" y="20261"/>
                  <a:pt x="19497" y="20547"/>
                </a:cubicBezTo>
                <a:cubicBezTo>
                  <a:pt x="19562" y="20887"/>
                  <a:pt x="19658" y="21102"/>
                  <a:pt x="19795" y="21245"/>
                </a:cubicBezTo>
                <a:cubicBezTo>
                  <a:pt x="19958" y="21377"/>
                  <a:pt x="20162" y="21425"/>
                  <a:pt x="20344" y="21358"/>
                </a:cubicBezTo>
                <a:cubicBezTo>
                  <a:pt x="20417" y="21331"/>
                  <a:pt x="20527" y="21317"/>
                  <a:pt x="20633" y="21299"/>
                </a:cubicBezTo>
                <a:cubicBezTo>
                  <a:pt x="20712" y="21216"/>
                  <a:pt x="20782" y="21116"/>
                  <a:pt x="20822" y="21013"/>
                </a:cubicBezTo>
                <a:cubicBezTo>
                  <a:pt x="20937" y="20720"/>
                  <a:pt x="21015" y="20770"/>
                  <a:pt x="21015" y="21139"/>
                </a:cubicBezTo>
                <a:lnTo>
                  <a:pt x="21015" y="21259"/>
                </a:lnTo>
                <a:cubicBezTo>
                  <a:pt x="21062" y="21257"/>
                  <a:pt x="21114" y="21244"/>
                  <a:pt x="21156" y="21245"/>
                </a:cubicBezTo>
                <a:lnTo>
                  <a:pt x="21599" y="21265"/>
                </a:lnTo>
                <a:lnTo>
                  <a:pt x="21599" y="18899"/>
                </a:lnTo>
                <a:lnTo>
                  <a:pt x="21599" y="17204"/>
                </a:lnTo>
                <a:cubicBezTo>
                  <a:pt x="21582" y="16674"/>
                  <a:pt x="21544" y="16442"/>
                  <a:pt x="21459" y="16380"/>
                </a:cubicBezTo>
                <a:lnTo>
                  <a:pt x="21305" y="16380"/>
                </a:lnTo>
                <a:lnTo>
                  <a:pt x="21186" y="16380"/>
                </a:lnTo>
                <a:close/>
                <a:moveTo>
                  <a:pt x="10789" y="16626"/>
                </a:moveTo>
                <a:cubicBezTo>
                  <a:pt x="10700" y="16632"/>
                  <a:pt x="10625" y="16654"/>
                  <a:pt x="10552" y="16679"/>
                </a:cubicBezTo>
                <a:cubicBezTo>
                  <a:pt x="10364" y="16782"/>
                  <a:pt x="10181" y="16941"/>
                  <a:pt x="10025" y="17177"/>
                </a:cubicBezTo>
                <a:cubicBezTo>
                  <a:pt x="9939" y="17308"/>
                  <a:pt x="9873" y="17419"/>
                  <a:pt x="9819" y="17530"/>
                </a:cubicBezTo>
                <a:cubicBezTo>
                  <a:pt x="9807" y="17557"/>
                  <a:pt x="9799" y="17587"/>
                  <a:pt x="9788" y="17616"/>
                </a:cubicBezTo>
                <a:cubicBezTo>
                  <a:pt x="9760" y="17681"/>
                  <a:pt x="9738" y="17746"/>
                  <a:pt x="9718" y="17815"/>
                </a:cubicBezTo>
                <a:cubicBezTo>
                  <a:pt x="9704" y="17866"/>
                  <a:pt x="9689" y="17921"/>
                  <a:pt x="9678" y="17968"/>
                </a:cubicBezTo>
                <a:cubicBezTo>
                  <a:pt x="9630" y="18218"/>
                  <a:pt x="9617" y="18524"/>
                  <a:pt x="9617" y="19012"/>
                </a:cubicBezTo>
                <a:cubicBezTo>
                  <a:pt x="9617" y="20061"/>
                  <a:pt x="9666" y="20297"/>
                  <a:pt x="10025" y="20840"/>
                </a:cubicBezTo>
                <a:cubicBezTo>
                  <a:pt x="10202" y="21108"/>
                  <a:pt x="10433" y="21326"/>
                  <a:pt x="10622" y="21418"/>
                </a:cubicBezTo>
                <a:cubicBezTo>
                  <a:pt x="10711" y="21443"/>
                  <a:pt x="10800" y="21450"/>
                  <a:pt x="10890" y="21451"/>
                </a:cubicBezTo>
                <a:cubicBezTo>
                  <a:pt x="11308" y="21415"/>
                  <a:pt x="11739" y="21160"/>
                  <a:pt x="11908" y="20847"/>
                </a:cubicBezTo>
                <a:cubicBezTo>
                  <a:pt x="11934" y="20798"/>
                  <a:pt x="11957" y="20750"/>
                  <a:pt x="11969" y="20700"/>
                </a:cubicBezTo>
                <a:cubicBezTo>
                  <a:pt x="12013" y="20528"/>
                  <a:pt x="11991" y="20383"/>
                  <a:pt x="11939" y="20282"/>
                </a:cubicBezTo>
                <a:cubicBezTo>
                  <a:pt x="11909" y="20251"/>
                  <a:pt x="11886" y="20223"/>
                  <a:pt x="11842" y="20188"/>
                </a:cubicBezTo>
                <a:lnTo>
                  <a:pt x="11776" y="20135"/>
                </a:lnTo>
                <a:cubicBezTo>
                  <a:pt x="11713" y="20119"/>
                  <a:pt x="11641" y="20136"/>
                  <a:pt x="11570" y="20182"/>
                </a:cubicBezTo>
                <a:lnTo>
                  <a:pt x="11473" y="20341"/>
                </a:lnTo>
                <a:cubicBezTo>
                  <a:pt x="11314" y="20605"/>
                  <a:pt x="11254" y="20641"/>
                  <a:pt x="10995" y="20674"/>
                </a:cubicBezTo>
                <a:cubicBezTo>
                  <a:pt x="10709" y="20709"/>
                  <a:pt x="10690" y="20701"/>
                  <a:pt x="10468" y="20388"/>
                </a:cubicBezTo>
                <a:lnTo>
                  <a:pt x="10240" y="20069"/>
                </a:lnTo>
                <a:lnTo>
                  <a:pt x="10231" y="19610"/>
                </a:lnTo>
                <a:cubicBezTo>
                  <a:pt x="10200" y="19437"/>
                  <a:pt x="10179" y="19252"/>
                  <a:pt x="10179" y="19045"/>
                </a:cubicBezTo>
                <a:cubicBezTo>
                  <a:pt x="10179" y="18806"/>
                  <a:pt x="10203" y="18599"/>
                  <a:pt x="10236" y="18407"/>
                </a:cubicBezTo>
                <a:cubicBezTo>
                  <a:pt x="10260" y="18036"/>
                  <a:pt x="10326" y="17841"/>
                  <a:pt x="10482" y="17616"/>
                </a:cubicBezTo>
                <a:cubicBezTo>
                  <a:pt x="10749" y="17228"/>
                  <a:pt x="11226" y="17278"/>
                  <a:pt x="11465" y="17682"/>
                </a:cubicBezTo>
                <a:cubicBezTo>
                  <a:pt x="11672" y="17873"/>
                  <a:pt x="11769" y="17870"/>
                  <a:pt x="11908" y="17656"/>
                </a:cubicBezTo>
                <a:cubicBezTo>
                  <a:pt x="11980" y="17545"/>
                  <a:pt x="12003" y="17457"/>
                  <a:pt x="11983" y="17357"/>
                </a:cubicBezTo>
                <a:cubicBezTo>
                  <a:pt x="11939" y="17262"/>
                  <a:pt x="11889" y="17166"/>
                  <a:pt x="11829" y="17071"/>
                </a:cubicBezTo>
                <a:cubicBezTo>
                  <a:pt x="11803" y="17036"/>
                  <a:pt x="11782" y="17004"/>
                  <a:pt x="11750" y="16965"/>
                </a:cubicBezTo>
                <a:cubicBezTo>
                  <a:pt x="11699" y="16902"/>
                  <a:pt x="11647" y="16853"/>
                  <a:pt x="11592" y="16805"/>
                </a:cubicBezTo>
                <a:cubicBezTo>
                  <a:pt x="11403" y="16677"/>
                  <a:pt x="11074" y="16605"/>
                  <a:pt x="10789" y="16626"/>
                </a:cubicBezTo>
                <a:close/>
                <a:moveTo>
                  <a:pt x="7791" y="16692"/>
                </a:moveTo>
                <a:lnTo>
                  <a:pt x="7633" y="16712"/>
                </a:lnTo>
                <a:cubicBezTo>
                  <a:pt x="7567" y="16720"/>
                  <a:pt x="7523" y="16741"/>
                  <a:pt x="7479" y="16785"/>
                </a:cubicBezTo>
                <a:cubicBezTo>
                  <a:pt x="7399" y="16930"/>
                  <a:pt x="7300" y="17154"/>
                  <a:pt x="7190" y="17430"/>
                </a:cubicBezTo>
                <a:cubicBezTo>
                  <a:pt x="7150" y="17541"/>
                  <a:pt x="7116" y="17631"/>
                  <a:pt x="7062" y="17782"/>
                </a:cubicBezTo>
                <a:cubicBezTo>
                  <a:pt x="6618" y="19037"/>
                  <a:pt x="6518" y="19275"/>
                  <a:pt x="6444" y="19238"/>
                </a:cubicBezTo>
                <a:cubicBezTo>
                  <a:pt x="6413" y="19222"/>
                  <a:pt x="6192" y="18655"/>
                  <a:pt x="5952" y="17975"/>
                </a:cubicBezTo>
                <a:lnTo>
                  <a:pt x="5522" y="16752"/>
                </a:lnTo>
                <a:cubicBezTo>
                  <a:pt x="5517" y="16743"/>
                  <a:pt x="5513" y="16747"/>
                  <a:pt x="5509" y="16739"/>
                </a:cubicBezTo>
                <a:lnTo>
                  <a:pt x="5298" y="16712"/>
                </a:lnTo>
                <a:lnTo>
                  <a:pt x="5223" y="16705"/>
                </a:lnTo>
                <a:cubicBezTo>
                  <a:pt x="5133" y="16994"/>
                  <a:pt x="5096" y="17694"/>
                  <a:pt x="5096" y="18899"/>
                </a:cubicBezTo>
                <a:cubicBezTo>
                  <a:pt x="5096" y="20322"/>
                  <a:pt x="5151" y="21252"/>
                  <a:pt x="5237" y="21252"/>
                </a:cubicBezTo>
                <a:cubicBezTo>
                  <a:pt x="5286" y="21252"/>
                  <a:pt x="5321" y="20953"/>
                  <a:pt x="5346" y="20547"/>
                </a:cubicBezTo>
                <a:lnTo>
                  <a:pt x="5355" y="19358"/>
                </a:lnTo>
                <a:cubicBezTo>
                  <a:pt x="5364" y="18038"/>
                  <a:pt x="5391" y="17306"/>
                  <a:pt x="5425" y="17317"/>
                </a:cubicBezTo>
                <a:cubicBezTo>
                  <a:pt x="5454" y="17326"/>
                  <a:pt x="5584" y="17628"/>
                  <a:pt x="5715" y="17995"/>
                </a:cubicBezTo>
                <a:cubicBezTo>
                  <a:pt x="5791" y="18208"/>
                  <a:pt x="5899" y="18512"/>
                  <a:pt x="6005" y="18806"/>
                </a:cubicBezTo>
                <a:cubicBezTo>
                  <a:pt x="6015" y="18833"/>
                  <a:pt x="6025" y="18858"/>
                  <a:pt x="6035" y="18886"/>
                </a:cubicBezTo>
                <a:cubicBezTo>
                  <a:pt x="6251" y="19466"/>
                  <a:pt x="6477" y="19895"/>
                  <a:pt x="6540" y="19836"/>
                </a:cubicBezTo>
                <a:cubicBezTo>
                  <a:pt x="6569" y="19809"/>
                  <a:pt x="6635" y="19658"/>
                  <a:pt x="6711" y="19471"/>
                </a:cubicBezTo>
                <a:lnTo>
                  <a:pt x="6760" y="19351"/>
                </a:lnTo>
                <a:cubicBezTo>
                  <a:pt x="6914" y="18925"/>
                  <a:pt x="7134" y="18292"/>
                  <a:pt x="7251" y="17948"/>
                </a:cubicBezTo>
                <a:cubicBezTo>
                  <a:pt x="7373" y="17593"/>
                  <a:pt x="7496" y="17339"/>
                  <a:pt x="7532" y="17357"/>
                </a:cubicBezTo>
                <a:cubicBezTo>
                  <a:pt x="7562" y="17372"/>
                  <a:pt x="7577" y="17710"/>
                  <a:pt x="7589" y="18241"/>
                </a:cubicBezTo>
                <a:cubicBezTo>
                  <a:pt x="7618" y="18580"/>
                  <a:pt x="7637" y="19045"/>
                  <a:pt x="7637" y="19557"/>
                </a:cubicBezTo>
                <a:cubicBezTo>
                  <a:pt x="7637" y="20545"/>
                  <a:pt x="7696" y="21252"/>
                  <a:pt x="7778" y="21252"/>
                </a:cubicBezTo>
                <a:cubicBezTo>
                  <a:pt x="7787" y="21252"/>
                  <a:pt x="7796" y="21238"/>
                  <a:pt x="7804" y="21219"/>
                </a:cubicBezTo>
                <a:cubicBezTo>
                  <a:pt x="7828" y="20987"/>
                  <a:pt x="7831" y="20455"/>
                  <a:pt x="7831" y="19052"/>
                </a:cubicBezTo>
                <a:lnTo>
                  <a:pt x="7831" y="16818"/>
                </a:lnTo>
                <a:cubicBezTo>
                  <a:pt x="7819" y="16756"/>
                  <a:pt x="7805" y="16733"/>
                  <a:pt x="7791" y="16692"/>
                </a:cubicBezTo>
                <a:close/>
                <a:moveTo>
                  <a:pt x="580" y="16699"/>
                </a:moveTo>
                <a:cubicBezTo>
                  <a:pt x="229" y="16699"/>
                  <a:pt x="81" y="16708"/>
                  <a:pt x="27" y="16752"/>
                </a:cubicBezTo>
                <a:cubicBezTo>
                  <a:pt x="15" y="16770"/>
                  <a:pt x="3" y="16793"/>
                  <a:pt x="0" y="16812"/>
                </a:cubicBezTo>
                <a:cubicBezTo>
                  <a:pt x="-1" y="16821"/>
                  <a:pt x="8" y="16829"/>
                  <a:pt x="9" y="16838"/>
                </a:cubicBezTo>
                <a:cubicBezTo>
                  <a:pt x="14" y="16864"/>
                  <a:pt x="16" y="16890"/>
                  <a:pt x="36" y="16905"/>
                </a:cubicBezTo>
                <a:cubicBezTo>
                  <a:pt x="37" y="16907"/>
                  <a:pt x="42" y="16909"/>
                  <a:pt x="44" y="16911"/>
                </a:cubicBezTo>
                <a:cubicBezTo>
                  <a:pt x="74" y="16929"/>
                  <a:pt x="116" y="16938"/>
                  <a:pt x="176" y="16938"/>
                </a:cubicBezTo>
                <a:cubicBezTo>
                  <a:pt x="274" y="16938"/>
                  <a:pt x="380" y="16984"/>
                  <a:pt x="413" y="17044"/>
                </a:cubicBezTo>
                <a:cubicBezTo>
                  <a:pt x="446" y="17105"/>
                  <a:pt x="456" y="17620"/>
                  <a:pt x="457" y="18440"/>
                </a:cubicBezTo>
                <a:cubicBezTo>
                  <a:pt x="459" y="18619"/>
                  <a:pt x="461" y="18771"/>
                  <a:pt x="461" y="18999"/>
                </a:cubicBezTo>
                <a:cubicBezTo>
                  <a:pt x="461" y="19427"/>
                  <a:pt x="460" y="19757"/>
                  <a:pt x="453" y="20022"/>
                </a:cubicBezTo>
                <a:lnTo>
                  <a:pt x="448" y="21053"/>
                </a:lnTo>
                <a:lnTo>
                  <a:pt x="224" y="21079"/>
                </a:lnTo>
                <a:cubicBezTo>
                  <a:pt x="204" y="21081"/>
                  <a:pt x="198" y="21090"/>
                  <a:pt x="180" y="21092"/>
                </a:cubicBezTo>
                <a:cubicBezTo>
                  <a:pt x="91" y="21173"/>
                  <a:pt x="254" y="21225"/>
                  <a:pt x="650" y="21225"/>
                </a:cubicBezTo>
                <a:cubicBezTo>
                  <a:pt x="935" y="21226"/>
                  <a:pt x="1095" y="21209"/>
                  <a:pt x="1150" y="21179"/>
                </a:cubicBezTo>
                <a:cubicBezTo>
                  <a:pt x="1130" y="21118"/>
                  <a:pt x="1076" y="21094"/>
                  <a:pt x="962" y="21079"/>
                </a:cubicBezTo>
                <a:lnTo>
                  <a:pt x="764" y="21053"/>
                </a:lnTo>
                <a:lnTo>
                  <a:pt x="760" y="20461"/>
                </a:lnTo>
                <a:cubicBezTo>
                  <a:pt x="729" y="20179"/>
                  <a:pt x="720" y="19762"/>
                  <a:pt x="720" y="18999"/>
                </a:cubicBezTo>
                <a:cubicBezTo>
                  <a:pt x="720" y="18300"/>
                  <a:pt x="731" y="17897"/>
                  <a:pt x="755" y="17616"/>
                </a:cubicBezTo>
                <a:cubicBezTo>
                  <a:pt x="763" y="17270"/>
                  <a:pt x="773" y="17084"/>
                  <a:pt x="795" y="17044"/>
                </a:cubicBezTo>
                <a:cubicBezTo>
                  <a:pt x="828" y="16984"/>
                  <a:pt x="926" y="16938"/>
                  <a:pt x="1010" y="16938"/>
                </a:cubicBezTo>
                <a:cubicBezTo>
                  <a:pt x="1110" y="16938"/>
                  <a:pt x="1159" y="16897"/>
                  <a:pt x="1159" y="16818"/>
                </a:cubicBezTo>
                <a:cubicBezTo>
                  <a:pt x="1159" y="16719"/>
                  <a:pt x="1062" y="16699"/>
                  <a:pt x="580" y="16699"/>
                </a:cubicBezTo>
                <a:close/>
                <a:moveTo>
                  <a:pt x="2006" y="16699"/>
                </a:moveTo>
                <a:lnTo>
                  <a:pt x="2006" y="19065"/>
                </a:lnTo>
                <a:lnTo>
                  <a:pt x="2006" y="21272"/>
                </a:lnTo>
                <a:lnTo>
                  <a:pt x="3011" y="21205"/>
                </a:lnTo>
                <a:cubicBezTo>
                  <a:pt x="3608" y="21169"/>
                  <a:pt x="3855" y="21144"/>
                  <a:pt x="3990" y="20999"/>
                </a:cubicBezTo>
                <a:cubicBezTo>
                  <a:pt x="4017" y="20946"/>
                  <a:pt x="4045" y="20903"/>
                  <a:pt x="4073" y="20833"/>
                </a:cubicBezTo>
                <a:cubicBezTo>
                  <a:pt x="4339" y="20173"/>
                  <a:pt x="4227" y="19384"/>
                  <a:pt x="3828" y="19092"/>
                </a:cubicBezTo>
                <a:cubicBezTo>
                  <a:pt x="3584" y="18913"/>
                  <a:pt x="3574" y="18813"/>
                  <a:pt x="3784" y="18693"/>
                </a:cubicBezTo>
                <a:cubicBezTo>
                  <a:pt x="4034" y="18549"/>
                  <a:pt x="4155" y="17950"/>
                  <a:pt x="4065" y="17443"/>
                </a:cubicBezTo>
                <a:cubicBezTo>
                  <a:pt x="4054" y="17393"/>
                  <a:pt x="4045" y="17337"/>
                  <a:pt x="4030" y="17290"/>
                </a:cubicBezTo>
                <a:cubicBezTo>
                  <a:pt x="4028" y="17284"/>
                  <a:pt x="4027" y="17283"/>
                  <a:pt x="4025" y="17277"/>
                </a:cubicBezTo>
                <a:cubicBezTo>
                  <a:pt x="4025" y="17276"/>
                  <a:pt x="4025" y="17271"/>
                  <a:pt x="4025" y="17270"/>
                </a:cubicBezTo>
                <a:cubicBezTo>
                  <a:pt x="3951" y="17061"/>
                  <a:pt x="3820" y="16903"/>
                  <a:pt x="3648" y="16785"/>
                </a:cubicBezTo>
                <a:cubicBezTo>
                  <a:pt x="3469" y="16716"/>
                  <a:pt x="3204" y="16699"/>
                  <a:pt x="2779" y="16699"/>
                </a:cubicBezTo>
                <a:lnTo>
                  <a:pt x="2006" y="16699"/>
                </a:lnTo>
                <a:close/>
                <a:moveTo>
                  <a:pt x="2963" y="17084"/>
                </a:moveTo>
                <a:cubicBezTo>
                  <a:pt x="3678" y="17084"/>
                  <a:pt x="4008" y="17562"/>
                  <a:pt x="3740" y="18208"/>
                </a:cubicBezTo>
                <a:cubicBezTo>
                  <a:pt x="3642" y="18443"/>
                  <a:pt x="3368" y="18605"/>
                  <a:pt x="2998" y="18646"/>
                </a:cubicBezTo>
                <a:cubicBezTo>
                  <a:pt x="2364" y="18717"/>
                  <a:pt x="2211" y="18488"/>
                  <a:pt x="2296" y="17583"/>
                </a:cubicBezTo>
                <a:cubicBezTo>
                  <a:pt x="2336" y="17150"/>
                  <a:pt x="2422" y="17084"/>
                  <a:pt x="2963" y="17084"/>
                </a:cubicBezTo>
                <a:close/>
                <a:moveTo>
                  <a:pt x="14958" y="17835"/>
                </a:moveTo>
                <a:cubicBezTo>
                  <a:pt x="14931" y="17835"/>
                  <a:pt x="14910" y="17847"/>
                  <a:pt x="14884" y="17849"/>
                </a:cubicBezTo>
                <a:cubicBezTo>
                  <a:pt x="14419" y="17933"/>
                  <a:pt x="14135" y="18329"/>
                  <a:pt x="14028" y="19038"/>
                </a:cubicBezTo>
                <a:cubicBezTo>
                  <a:pt x="14021" y="19094"/>
                  <a:pt x="14015" y="19145"/>
                  <a:pt x="14010" y="19205"/>
                </a:cubicBezTo>
                <a:cubicBezTo>
                  <a:pt x="14010" y="19211"/>
                  <a:pt x="14006" y="19212"/>
                  <a:pt x="14006" y="19218"/>
                </a:cubicBezTo>
                <a:cubicBezTo>
                  <a:pt x="13997" y="19350"/>
                  <a:pt x="13992" y="19492"/>
                  <a:pt x="13993" y="19643"/>
                </a:cubicBezTo>
                <a:cubicBezTo>
                  <a:pt x="13993" y="19864"/>
                  <a:pt x="13999" y="20040"/>
                  <a:pt x="14010" y="20195"/>
                </a:cubicBezTo>
                <a:cubicBezTo>
                  <a:pt x="14048" y="20483"/>
                  <a:pt x="14121" y="20730"/>
                  <a:pt x="14225" y="20926"/>
                </a:cubicBezTo>
                <a:cubicBezTo>
                  <a:pt x="14234" y="20942"/>
                  <a:pt x="14243" y="20951"/>
                  <a:pt x="14252" y="20966"/>
                </a:cubicBezTo>
                <a:cubicBezTo>
                  <a:pt x="14315" y="21048"/>
                  <a:pt x="14388" y="21123"/>
                  <a:pt x="14484" y="21205"/>
                </a:cubicBezTo>
                <a:cubicBezTo>
                  <a:pt x="14943" y="21599"/>
                  <a:pt x="15391" y="21499"/>
                  <a:pt x="15779" y="20913"/>
                </a:cubicBezTo>
                <a:cubicBezTo>
                  <a:pt x="15907" y="20719"/>
                  <a:pt x="15981" y="20567"/>
                  <a:pt x="16029" y="20401"/>
                </a:cubicBezTo>
                <a:cubicBezTo>
                  <a:pt x="16046" y="20318"/>
                  <a:pt x="16067" y="20242"/>
                  <a:pt x="16078" y="20149"/>
                </a:cubicBezTo>
                <a:cubicBezTo>
                  <a:pt x="16078" y="20145"/>
                  <a:pt x="16077" y="20139"/>
                  <a:pt x="16078" y="20135"/>
                </a:cubicBezTo>
                <a:cubicBezTo>
                  <a:pt x="16087" y="20048"/>
                  <a:pt x="16086" y="19945"/>
                  <a:pt x="16091" y="19849"/>
                </a:cubicBezTo>
                <a:cubicBezTo>
                  <a:pt x="16089" y="19714"/>
                  <a:pt x="16083" y="19566"/>
                  <a:pt x="16069" y="19377"/>
                </a:cubicBezTo>
                <a:cubicBezTo>
                  <a:pt x="16038" y="18961"/>
                  <a:pt x="15982" y="18648"/>
                  <a:pt x="15889" y="18414"/>
                </a:cubicBezTo>
                <a:cubicBezTo>
                  <a:pt x="15880" y="18394"/>
                  <a:pt x="15872" y="18373"/>
                  <a:pt x="15862" y="18354"/>
                </a:cubicBezTo>
                <a:cubicBezTo>
                  <a:pt x="15861" y="18351"/>
                  <a:pt x="15859" y="18350"/>
                  <a:pt x="15858" y="18347"/>
                </a:cubicBezTo>
                <a:cubicBezTo>
                  <a:pt x="15856" y="18343"/>
                  <a:pt x="15852" y="18338"/>
                  <a:pt x="15849" y="18334"/>
                </a:cubicBezTo>
                <a:cubicBezTo>
                  <a:pt x="15774" y="18194"/>
                  <a:pt x="15684" y="18078"/>
                  <a:pt x="15577" y="17995"/>
                </a:cubicBezTo>
                <a:cubicBezTo>
                  <a:pt x="15419" y="17885"/>
                  <a:pt x="15219" y="17835"/>
                  <a:pt x="14958" y="17835"/>
                </a:cubicBezTo>
                <a:close/>
                <a:moveTo>
                  <a:pt x="16762" y="17895"/>
                </a:moveTo>
                <a:cubicBezTo>
                  <a:pt x="16750" y="17909"/>
                  <a:pt x="16736" y="17920"/>
                  <a:pt x="16727" y="17942"/>
                </a:cubicBezTo>
                <a:lnTo>
                  <a:pt x="16727" y="19205"/>
                </a:lnTo>
                <a:cubicBezTo>
                  <a:pt x="16727" y="19996"/>
                  <a:pt x="16748" y="20482"/>
                  <a:pt x="16806" y="20807"/>
                </a:cubicBezTo>
                <a:cubicBezTo>
                  <a:pt x="16817" y="20871"/>
                  <a:pt x="16829" y="20928"/>
                  <a:pt x="16841" y="20979"/>
                </a:cubicBezTo>
                <a:cubicBezTo>
                  <a:pt x="16884" y="21131"/>
                  <a:pt x="16940" y="21234"/>
                  <a:pt x="17017" y="21305"/>
                </a:cubicBezTo>
                <a:cubicBezTo>
                  <a:pt x="17145" y="21386"/>
                  <a:pt x="17354" y="21410"/>
                  <a:pt x="17522" y="21352"/>
                </a:cubicBezTo>
                <a:cubicBezTo>
                  <a:pt x="17590" y="21328"/>
                  <a:pt x="17694" y="21316"/>
                  <a:pt x="17794" y="21299"/>
                </a:cubicBezTo>
                <a:cubicBezTo>
                  <a:pt x="17873" y="21220"/>
                  <a:pt x="17944" y="21127"/>
                  <a:pt x="17991" y="21026"/>
                </a:cubicBezTo>
                <a:cubicBezTo>
                  <a:pt x="18132" y="20727"/>
                  <a:pt x="18206" y="20764"/>
                  <a:pt x="18206" y="21139"/>
                </a:cubicBezTo>
                <a:lnTo>
                  <a:pt x="18206" y="21259"/>
                </a:lnTo>
                <a:cubicBezTo>
                  <a:pt x="18247" y="21258"/>
                  <a:pt x="18297" y="21244"/>
                  <a:pt x="18334" y="21245"/>
                </a:cubicBezTo>
                <a:lnTo>
                  <a:pt x="18737" y="21265"/>
                </a:lnTo>
                <a:lnTo>
                  <a:pt x="18737" y="19657"/>
                </a:lnTo>
                <a:lnTo>
                  <a:pt x="18737" y="18068"/>
                </a:lnTo>
                <a:cubicBezTo>
                  <a:pt x="18720" y="17985"/>
                  <a:pt x="18701" y="17929"/>
                  <a:pt x="18671" y="17895"/>
                </a:cubicBezTo>
                <a:lnTo>
                  <a:pt x="18474" y="17895"/>
                </a:lnTo>
                <a:lnTo>
                  <a:pt x="18342" y="17895"/>
                </a:lnTo>
                <a:cubicBezTo>
                  <a:pt x="18246" y="17999"/>
                  <a:pt x="18228" y="18276"/>
                  <a:pt x="18228" y="18979"/>
                </a:cubicBezTo>
                <a:cubicBezTo>
                  <a:pt x="18228" y="19263"/>
                  <a:pt x="18215" y="19478"/>
                  <a:pt x="18197" y="19670"/>
                </a:cubicBezTo>
                <a:cubicBezTo>
                  <a:pt x="18190" y="20141"/>
                  <a:pt x="18172" y="20353"/>
                  <a:pt x="18079" y="20521"/>
                </a:cubicBezTo>
                <a:cubicBezTo>
                  <a:pt x="17924" y="20800"/>
                  <a:pt x="17741" y="20884"/>
                  <a:pt x="17548" y="20773"/>
                </a:cubicBezTo>
                <a:cubicBezTo>
                  <a:pt x="17406" y="20692"/>
                  <a:pt x="17332" y="20498"/>
                  <a:pt x="17293" y="20089"/>
                </a:cubicBezTo>
                <a:cubicBezTo>
                  <a:pt x="17257" y="19829"/>
                  <a:pt x="17236" y="19499"/>
                  <a:pt x="17236" y="19092"/>
                </a:cubicBezTo>
                <a:cubicBezTo>
                  <a:pt x="17236" y="18294"/>
                  <a:pt x="17224" y="18001"/>
                  <a:pt x="17122" y="17895"/>
                </a:cubicBezTo>
                <a:lnTo>
                  <a:pt x="16990" y="17895"/>
                </a:lnTo>
                <a:lnTo>
                  <a:pt x="16762" y="17895"/>
                </a:lnTo>
                <a:close/>
                <a:moveTo>
                  <a:pt x="14967" y="18473"/>
                </a:moveTo>
                <a:cubicBezTo>
                  <a:pt x="15051" y="18479"/>
                  <a:pt x="15147" y="18531"/>
                  <a:pt x="15248" y="18626"/>
                </a:cubicBezTo>
                <a:cubicBezTo>
                  <a:pt x="15530" y="18893"/>
                  <a:pt x="15625" y="20106"/>
                  <a:pt x="15397" y="20521"/>
                </a:cubicBezTo>
                <a:cubicBezTo>
                  <a:pt x="15010" y="21226"/>
                  <a:pt x="14555" y="20667"/>
                  <a:pt x="14555" y="19490"/>
                </a:cubicBezTo>
                <a:cubicBezTo>
                  <a:pt x="14555" y="18822"/>
                  <a:pt x="14716" y="18456"/>
                  <a:pt x="14967" y="18473"/>
                </a:cubicBezTo>
                <a:close/>
                <a:moveTo>
                  <a:pt x="20453" y="18487"/>
                </a:moveTo>
                <a:cubicBezTo>
                  <a:pt x="20935" y="18420"/>
                  <a:pt x="21261" y="19688"/>
                  <a:pt x="20827" y="20414"/>
                </a:cubicBezTo>
                <a:cubicBezTo>
                  <a:pt x="20692" y="20639"/>
                  <a:pt x="20538" y="20827"/>
                  <a:pt x="20484" y="20827"/>
                </a:cubicBezTo>
                <a:cubicBezTo>
                  <a:pt x="20431" y="20827"/>
                  <a:pt x="20276" y="20639"/>
                  <a:pt x="20142" y="20414"/>
                </a:cubicBezTo>
                <a:cubicBezTo>
                  <a:pt x="19843" y="19916"/>
                  <a:pt x="19897" y="18930"/>
                  <a:pt x="20238" y="18606"/>
                </a:cubicBezTo>
                <a:cubicBezTo>
                  <a:pt x="20312" y="18537"/>
                  <a:pt x="20385" y="18496"/>
                  <a:pt x="20453" y="18487"/>
                </a:cubicBezTo>
                <a:close/>
                <a:moveTo>
                  <a:pt x="3209" y="19151"/>
                </a:moveTo>
                <a:cubicBezTo>
                  <a:pt x="3458" y="19166"/>
                  <a:pt x="3683" y="19240"/>
                  <a:pt x="3766" y="19344"/>
                </a:cubicBezTo>
                <a:cubicBezTo>
                  <a:pt x="4012" y="19652"/>
                  <a:pt x="4028" y="20431"/>
                  <a:pt x="3797" y="20780"/>
                </a:cubicBezTo>
                <a:cubicBezTo>
                  <a:pt x="3704" y="20921"/>
                  <a:pt x="3352" y="21039"/>
                  <a:pt x="3016" y="21039"/>
                </a:cubicBezTo>
                <a:cubicBezTo>
                  <a:pt x="2347" y="21039"/>
                  <a:pt x="2225" y="20827"/>
                  <a:pt x="2300" y="19830"/>
                </a:cubicBezTo>
                <a:cubicBezTo>
                  <a:pt x="2342" y="19281"/>
                  <a:pt x="2401" y="19218"/>
                  <a:pt x="2954" y="19158"/>
                </a:cubicBezTo>
                <a:cubicBezTo>
                  <a:pt x="3038" y="19149"/>
                  <a:pt x="3126" y="19147"/>
                  <a:pt x="3209" y="19151"/>
                </a:cubicBezTo>
                <a:close/>
              </a:path>
            </a:pathLst>
          </a:custGeom>
          <a:ln w="12700">
            <a:miter lim="400000"/>
          </a:ln>
          <a:effectLst>
            <a:outerShdw sx="100000" sy="100000" kx="0" ky="0" algn="b" rotWithShape="0" blurRad="977900" dist="34230" dir="19840828">
              <a:srgbClr val="000000">
                <a:alpha val="20169"/>
              </a:srgbClr>
            </a:outerShdw>
          </a:effectLst>
        </p:spPr>
      </p:pic>
      <p:pic>
        <p:nvPicPr>
          <p:cNvPr id="330" name="Image" descr="Image"/>
          <p:cNvPicPr>
            <a:picLocks noChangeAspect="1"/>
          </p:cNvPicPr>
          <p:nvPr/>
        </p:nvPicPr>
        <p:blipFill>
          <a:blip r:embed="rId6">
            <a:extLst/>
          </a:blip>
          <a:srcRect l="9069" t="32461" r="10410" b="32494"/>
          <a:stretch>
            <a:fillRect/>
          </a:stretch>
        </p:blipFill>
        <p:spPr>
          <a:xfrm>
            <a:off x="9435171" y="11105912"/>
            <a:ext cx="2429273" cy="1057267"/>
          </a:xfrm>
          <a:custGeom>
            <a:avLst/>
            <a:gdLst/>
            <a:ahLst/>
            <a:cxnLst>
              <a:cxn ang="0">
                <a:pos x="wd2" y="hd2"/>
              </a:cxn>
              <a:cxn ang="5400000">
                <a:pos x="wd2" y="hd2"/>
              </a:cxn>
              <a:cxn ang="10800000">
                <a:pos x="wd2" y="hd2"/>
              </a:cxn>
              <a:cxn ang="16200000">
                <a:pos x="wd2" y="hd2"/>
              </a:cxn>
            </a:cxnLst>
            <a:rect l="0" t="0" r="r" b="b"/>
            <a:pathLst>
              <a:path w="21600" h="21529" fill="norm" stroke="1" extrusionOk="0">
                <a:moveTo>
                  <a:pt x="9920" y="0"/>
                </a:moveTo>
                <a:lnTo>
                  <a:pt x="9009" y="24"/>
                </a:lnTo>
                <a:cubicBezTo>
                  <a:pt x="8146" y="45"/>
                  <a:pt x="8087" y="56"/>
                  <a:pt x="7929" y="202"/>
                </a:cubicBezTo>
                <a:cubicBezTo>
                  <a:pt x="7687" y="426"/>
                  <a:pt x="7442" y="953"/>
                  <a:pt x="7322" y="1511"/>
                </a:cubicBezTo>
                <a:lnTo>
                  <a:pt x="7224" y="1972"/>
                </a:lnTo>
                <a:lnTo>
                  <a:pt x="7224" y="5067"/>
                </a:lnTo>
                <a:lnTo>
                  <a:pt x="7224" y="8162"/>
                </a:lnTo>
                <a:lnTo>
                  <a:pt x="7305" y="8550"/>
                </a:lnTo>
                <a:cubicBezTo>
                  <a:pt x="7445" y="9237"/>
                  <a:pt x="7693" y="9744"/>
                  <a:pt x="8021" y="10021"/>
                </a:cubicBezTo>
                <a:cubicBezTo>
                  <a:pt x="8100" y="10088"/>
                  <a:pt x="8363" y="10115"/>
                  <a:pt x="9020" y="10118"/>
                </a:cubicBezTo>
                <a:lnTo>
                  <a:pt x="9912" y="10118"/>
                </a:lnTo>
                <a:lnTo>
                  <a:pt x="9747" y="9585"/>
                </a:lnTo>
                <a:lnTo>
                  <a:pt x="9581" y="9043"/>
                </a:lnTo>
                <a:lnTo>
                  <a:pt x="8974" y="8615"/>
                </a:lnTo>
                <a:cubicBezTo>
                  <a:pt x="8641" y="8381"/>
                  <a:pt x="8340" y="8145"/>
                  <a:pt x="8303" y="8090"/>
                </a:cubicBezTo>
                <a:cubicBezTo>
                  <a:pt x="8267" y="8035"/>
                  <a:pt x="8198" y="7874"/>
                  <a:pt x="8152" y="7734"/>
                </a:cubicBezTo>
                <a:lnTo>
                  <a:pt x="8067" y="7484"/>
                </a:lnTo>
                <a:lnTo>
                  <a:pt x="8056" y="5205"/>
                </a:lnTo>
                <a:cubicBezTo>
                  <a:pt x="8050" y="3774"/>
                  <a:pt x="8058" y="2844"/>
                  <a:pt x="8078" y="2691"/>
                </a:cubicBezTo>
                <a:cubicBezTo>
                  <a:pt x="8128" y="2295"/>
                  <a:pt x="8282" y="2010"/>
                  <a:pt x="8550" y="1826"/>
                </a:cubicBezTo>
                <a:cubicBezTo>
                  <a:pt x="9275" y="1329"/>
                  <a:pt x="9565" y="1109"/>
                  <a:pt x="9598" y="1026"/>
                </a:cubicBezTo>
                <a:cubicBezTo>
                  <a:pt x="9619" y="976"/>
                  <a:pt x="9700" y="726"/>
                  <a:pt x="9778" y="469"/>
                </a:cubicBezTo>
                <a:lnTo>
                  <a:pt x="9920" y="0"/>
                </a:lnTo>
                <a:close/>
                <a:moveTo>
                  <a:pt x="11952" y="16"/>
                </a:moveTo>
                <a:cubicBezTo>
                  <a:pt x="11787" y="20"/>
                  <a:pt x="11687" y="28"/>
                  <a:pt x="11688" y="40"/>
                </a:cubicBezTo>
                <a:cubicBezTo>
                  <a:pt x="11688" y="65"/>
                  <a:pt x="11754" y="319"/>
                  <a:pt x="11839" y="598"/>
                </a:cubicBezTo>
                <a:lnTo>
                  <a:pt x="11995" y="1099"/>
                </a:lnTo>
                <a:lnTo>
                  <a:pt x="12284" y="1309"/>
                </a:lnTo>
                <a:cubicBezTo>
                  <a:pt x="12443" y="1422"/>
                  <a:pt x="12729" y="1620"/>
                  <a:pt x="12919" y="1754"/>
                </a:cubicBezTo>
                <a:cubicBezTo>
                  <a:pt x="13270" y="2001"/>
                  <a:pt x="13392" y="2184"/>
                  <a:pt x="13484" y="2594"/>
                </a:cubicBezTo>
                <a:cubicBezTo>
                  <a:pt x="13504" y="2685"/>
                  <a:pt x="13519" y="3575"/>
                  <a:pt x="13522" y="5043"/>
                </a:cubicBezTo>
                <a:lnTo>
                  <a:pt x="13526" y="7346"/>
                </a:lnTo>
                <a:lnTo>
                  <a:pt x="13455" y="7637"/>
                </a:lnTo>
                <a:cubicBezTo>
                  <a:pt x="13346" y="8084"/>
                  <a:pt x="13283" y="8151"/>
                  <a:pt x="12376" y="8777"/>
                </a:cubicBezTo>
                <a:lnTo>
                  <a:pt x="12002" y="9035"/>
                </a:lnTo>
                <a:lnTo>
                  <a:pt x="11843" y="9536"/>
                </a:lnTo>
                <a:cubicBezTo>
                  <a:pt x="11756" y="9814"/>
                  <a:pt x="11688" y="10056"/>
                  <a:pt x="11688" y="10078"/>
                </a:cubicBezTo>
                <a:cubicBezTo>
                  <a:pt x="11688" y="10100"/>
                  <a:pt x="12077" y="10118"/>
                  <a:pt x="12556" y="10118"/>
                </a:cubicBezTo>
                <a:cubicBezTo>
                  <a:pt x="13523" y="10118"/>
                  <a:pt x="13581" y="10099"/>
                  <a:pt x="13872" y="9658"/>
                </a:cubicBezTo>
                <a:cubicBezTo>
                  <a:pt x="14059" y="9373"/>
                  <a:pt x="14208" y="8924"/>
                  <a:pt x="14295" y="8381"/>
                </a:cubicBezTo>
                <a:cubicBezTo>
                  <a:pt x="14357" y="7997"/>
                  <a:pt x="14359" y="7879"/>
                  <a:pt x="14359" y="5051"/>
                </a:cubicBezTo>
                <a:cubicBezTo>
                  <a:pt x="14359" y="2174"/>
                  <a:pt x="14358" y="2107"/>
                  <a:pt x="14292" y="1705"/>
                </a:cubicBezTo>
                <a:cubicBezTo>
                  <a:pt x="14198" y="1137"/>
                  <a:pt x="13961" y="556"/>
                  <a:pt x="13702" y="267"/>
                </a:cubicBezTo>
                <a:lnTo>
                  <a:pt x="13505" y="40"/>
                </a:lnTo>
                <a:lnTo>
                  <a:pt x="12594" y="24"/>
                </a:lnTo>
                <a:cubicBezTo>
                  <a:pt x="12345" y="18"/>
                  <a:pt x="12117" y="12"/>
                  <a:pt x="11952" y="16"/>
                </a:cubicBezTo>
                <a:close/>
                <a:moveTo>
                  <a:pt x="9644" y="4477"/>
                </a:moveTo>
                <a:lnTo>
                  <a:pt x="9644" y="5027"/>
                </a:lnTo>
                <a:lnTo>
                  <a:pt x="9644" y="5584"/>
                </a:lnTo>
                <a:lnTo>
                  <a:pt x="10798" y="5584"/>
                </a:lnTo>
                <a:lnTo>
                  <a:pt x="11956" y="5584"/>
                </a:lnTo>
                <a:lnTo>
                  <a:pt x="11956" y="5027"/>
                </a:lnTo>
                <a:lnTo>
                  <a:pt x="11956" y="4477"/>
                </a:lnTo>
                <a:lnTo>
                  <a:pt x="10798" y="4477"/>
                </a:lnTo>
                <a:lnTo>
                  <a:pt x="9644" y="4477"/>
                </a:lnTo>
                <a:close/>
                <a:moveTo>
                  <a:pt x="4228" y="14094"/>
                </a:moveTo>
                <a:cubicBezTo>
                  <a:pt x="4215" y="14109"/>
                  <a:pt x="4206" y="15774"/>
                  <a:pt x="4206" y="17796"/>
                </a:cubicBezTo>
                <a:lnTo>
                  <a:pt x="4206" y="21473"/>
                </a:lnTo>
                <a:lnTo>
                  <a:pt x="4372" y="21473"/>
                </a:lnTo>
                <a:cubicBezTo>
                  <a:pt x="4542" y="21473"/>
                  <a:pt x="4540" y="21475"/>
                  <a:pt x="4584" y="21142"/>
                </a:cubicBezTo>
                <a:cubicBezTo>
                  <a:pt x="4592" y="21078"/>
                  <a:pt x="4634" y="21111"/>
                  <a:pt x="4725" y="21255"/>
                </a:cubicBezTo>
                <a:cubicBezTo>
                  <a:pt x="4796" y="21366"/>
                  <a:pt x="4879" y="21476"/>
                  <a:pt x="4912" y="21497"/>
                </a:cubicBezTo>
                <a:cubicBezTo>
                  <a:pt x="4945" y="21519"/>
                  <a:pt x="5062" y="21524"/>
                  <a:pt x="5170" y="21513"/>
                </a:cubicBezTo>
                <a:cubicBezTo>
                  <a:pt x="5467" y="21483"/>
                  <a:pt x="5702" y="21081"/>
                  <a:pt x="5794" y="20447"/>
                </a:cubicBezTo>
                <a:cubicBezTo>
                  <a:pt x="5842" y="20119"/>
                  <a:pt x="5839" y="17552"/>
                  <a:pt x="5791" y="17182"/>
                </a:cubicBezTo>
                <a:cubicBezTo>
                  <a:pt x="5741" y="16800"/>
                  <a:pt x="5519" y="16277"/>
                  <a:pt x="5364" y="16179"/>
                </a:cubicBezTo>
                <a:cubicBezTo>
                  <a:pt x="5125" y="16030"/>
                  <a:pt x="4821" y="16135"/>
                  <a:pt x="4686" y="16414"/>
                </a:cubicBezTo>
                <a:cubicBezTo>
                  <a:pt x="4581" y="16631"/>
                  <a:pt x="4566" y="16489"/>
                  <a:pt x="4566" y="15282"/>
                </a:cubicBezTo>
                <a:lnTo>
                  <a:pt x="4566" y="14127"/>
                </a:lnTo>
                <a:lnTo>
                  <a:pt x="4408" y="14094"/>
                </a:lnTo>
                <a:cubicBezTo>
                  <a:pt x="4321" y="14079"/>
                  <a:pt x="4240" y="14080"/>
                  <a:pt x="4228" y="14094"/>
                </a:cubicBezTo>
                <a:close/>
                <a:moveTo>
                  <a:pt x="13925" y="14102"/>
                </a:moveTo>
                <a:cubicBezTo>
                  <a:pt x="13680" y="14111"/>
                  <a:pt x="13438" y="14310"/>
                  <a:pt x="13265" y="14701"/>
                </a:cubicBezTo>
                <a:cubicBezTo>
                  <a:pt x="13201" y="14845"/>
                  <a:pt x="13114" y="15136"/>
                  <a:pt x="13071" y="15347"/>
                </a:cubicBezTo>
                <a:cubicBezTo>
                  <a:pt x="12993" y="15727"/>
                  <a:pt x="12992" y="15738"/>
                  <a:pt x="12983" y="17650"/>
                </a:cubicBezTo>
                <a:cubicBezTo>
                  <a:pt x="12973" y="19696"/>
                  <a:pt x="12986" y="19952"/>
                  <a:pt x="13117" y="20479"/>
                </a:cubicBezTo>
                <a:cubicBezTo>
                  <a:pt x="13234" y="20955"/>
                  <a:pt x="13472" y="21367"/>
                  <a:pt x="13699" y="21481"/>
                </a:cubicBezTo>
                <a:cubicBezTo>
                  <a:pt x="13757" y="21510"/>
                  <a:pt x="13899" y="21519"/>
                  <a:pt x="14017" y="21505"/>
                </a:cubicBezTo>
                <a:cubicBezTo>
                  <a:pt x="14471" y="21453"/>
                  <a:pt x="14816" y="20745"/>
                  <a:pt x="14888" y="19703"/>
                </a:cubicBezTo>
                <a:lnTo>
                  <a:pt x="14909" y="19404"/>
                </a:lnTo>
                <a:lnTo>
                  <a:pt x="14722" y="19404"/>
                </a:lnTo>
                <a:cubicBezTo>
                  <a:pt x="14577" y="19404"/>
                  <a:pt x="14539" y="19433"/>
                  <a:pt x="14539" y="19517"/>
                </a:cubicBezTo>
                <a:cubicBezTo>
                  <a:pt x="14539" y="19723"/>
                  <a:pt x="14419" y="20156"/>
                  <a:pt x="14295" y="20398"/>
                </a:cubicBezTo>
                <a:cubicBezTo>
                  <a:pt x="14066" y="20848"/>
                  <a:pt x="13757" y="20797"/>
                  <a:pt x="13530" y="20277"/>
                </a:cubicBezTo>
                <a:cubicBezTo>
                  <a:pt x="13346" y="19857"/>
                  <a:pt x="13332" y="19675"/>
                  <a:pt x="13343" y="17667"/>
                </a:cubicBezTo>
                <a:cubicBezTo>
                  <a:pt x="13352" y="15973"/>
                  <a:pt x="13355" y="15927"/>
                  <a:pt x="13427" y="15638"/>
                </a:cubicBezTo>
                <a:cubicBezTo>
                  <a:pt x="13599" y="14950"/>
                  <a:pt x="13961" y="14729"/>
                  <a:pt x="14242" y="15137"/>
                </a:cubicBezTo>
                <a:cubicBezTo>
                  <a:pt x="14390" y="15351"/>
                  <a:pt x="14498" y="15683"/>
                  <a:pt x="14528" y="16026"/>
                </a:cubicBezTo>
                <a:cubicBezTo>
                  <a:pt x="14547" y="16239"/>
                  <a:pt x="14551" y="16244"/>
                  <a:pt x="14729" y="16244"/>
                </a:cubicBezTo>
                <a:lnTo>
                  <a:pt x="14909" y="16244"/>
                </a:lnTo>
                <a:lnTo>
                  <a:pt x="14892" y="15945"/>
                </a:lnTo>
                <a:cubicBezTo>
                  <a:pt x="14866" y="15512"/>
                  <a:pt x="14731" y="14904"/>
                  <a:pt x="14606" y="14652"/>
                </a:cubicBezTo>
                <a:cubicBezTo>
                  <a:pt x="14418" y="14274"/>
                  <a:pt x="14169" y="14094"/>
                  <a:pt x="13925" y="14102"/>
                </a:cubicBezTo>
                <a:close/>
                <a:moveTo>
                  <a:pt x="843" y="14111"/>
                </a:moveTo>
                <a:lnTo>
                  <a:pt x="812" y="14402"/>
                </a:lnTo>
                <a:cubicBezTo>
                  <a:pt x="793" y="14562"/>
                  <a:pt x="746" y="14974"/>
                  <a:pt x="706" y="15315"/>
                </a:cubicBezTo>
                <a:cubicBezTo>
                  <a:pt x="666" y="15655"/>
                  <a:pt x="591" y="16294"/>
                  <a:pt x="540" y="16729"/>
                </a:cubicBezTo>
                <a:cubicBezTo>
                  <a:pt x="489" y="17164"/>
                  <a:pt x="409" y="17856"/>
                  <a:pt x="360" y="18273"/>
                </a:cubicBezTo>
                <a:cubicBezTo>
                  <a:pt x="311" y="18689"/>
                  <a:pt x="208" y="19554"/>
                  <a:pt x="134" y="20188"/>
                </a:cubicBezTo>
                <a:cubicBezTo>
                  <a:pt x="60" y="20822"/>
                  <a:pt x="0" y="21356"/>
                  <a:pt x="0" y="21376"/>
                </a:cubicBezTo>
                <a:cubicBezTo>
                  <a:pt x="0" y="21396"/>
                  <a:pt x="82" y="21403"/>
                  <a:pt x="183" y="21392"/>
                </a:cubicBezTo>
                <a:lnTo>
                  <a:pt x="371" y="21368"/>
                </a:lnTo>
                <a:lnTo>
                  <a:pt x="459" y="20576"/>
                </a:lnTo>
                <a:cubicBezTo>
                  <a:pt x="597" y="19334"/>
                  <a:pt x="537" y="19451"/>
                  <a:pt x="1069" y="19428"/>
                </a:cubicBezTo>
                <a:cubicBezTo>
                  <a:pt x="1472" y="19411"/>
                  <a:pt x="1526" y="19417"/>
                  <a:pt x="1567" y="19525"/>
                </a:cubicBezTo>
                <a:cubicBezTo>
                  <a:pt x="1607" y="19633"/>
                  <a:pt x="1732" y="20553"/>
                  <a:pt x="1789" y="21182"/>
                </a:cubicBezTo>
                <a:cubicBezTo>
                  <a:pt x="1809" y="21404"/>
                  <a:pt x="1808" y="21408"/>
                  <a:pt x="1987" y="21408"/>
                </a:cubicBezTo>
                <a:lnTo>
                  <a:pt x="2167" y="21408"/>
                </a:lnTo>
                <a:lnTo>
                  <a:pt x="2149" y="21182"/>
                </a:lnTo>
                <a:cubicBezTo>
                  <a:pt x="2138" y="21059"/>
                  <a:pt x="2065" y="20449"/>
                  <a:pt x="1990" y="19824"/>
                </a:cubicBezTo>
                <a:cubicBezTo>
                  <a:pt x="1915" y="19200"/>
                  <a:pt x="1850" y="18610"/>
                  <a:pt x="1842" y="18515"/>
                </a:cubicBezTo>
                <a:cubicBezTo>
                  <a:pt x="1823" y="18299"/>
                  <a:pt x="1482" y="15392"/>
                  <a:pt x="1443" y="15113"/>
                </a:cubicBezTo>
                <a:cubicBezTo>
                  <a:pt x="1428" y="14999"/>
                  <a:pt x="1398" y="14724"/>
                  <a:pt x="1376" y="14507"/>
                </a:cubicBezTo>
                <a:lnTo>
                  <a:pt x="1337" y="14111"/>
                </a:lnTo>
                <a:lnTo>
                  <a:pt x="1090" y="14111"/>
                </a:lnTo>
                <a:lnTo>
                  <a:pt x="843" y="14111"/>
                </a:lnTo>
                <a:close/>
                <a:moveTo>
                  <a:pt x="2495" y="14111"/>
                </a:moveTo>
                <a:lnTo>
                  <a:pt x="2488" y="17731"/>
                </a:lnTo>
                <a:cubicBezTo>
                  <a:pt x="2483" y="19721"/>
                  <a:pt x="2484" y="21360"/>
                  <a:pt x="2491" y="21376"/>
                </a:cubicBezTo>
                <a:cubicBezTo>
                  <a:pt x="2498" y="21392"/>
                  <a:pt x="2576" y="21408"/>
                  <a:pt x="2664" y="21408"/>
                </a:cubicBezTo>
                <a:lnTo>
                  <a:pt x="2823" y="21408"/>
                </a:lnTo>
                <a:lnTo>
                  <a:pt x="2823" y="17755"/>
                </a:lnTo>
                <a:lnTo>
                  <a:pt x="2823" y="14111"/>
                </a:lnTo>
                <a:lnTo>
                  <a:pt x="2661" y="14111"/>
                </a:lnTo>
                <a:lnTo>
                  <a:pt x="2495" y="14111"/>
                </a:lnTo>
                <a:close/>
                <a:moveTo>
                  <a:pt x="3335" y="14111"/>
                </a:moveTo>
                <a:lnTo>
                  <a:pt x="3335" y="14442"/>
                </a:lnTo>
                <a:cubicBezTo>
                  <a:pt x="3335" y="14624"/>
                  <a:pt x="3353" y="14807"/>
                  <a:pt x="3374" y="14854"/>
                </a:cubicBezTo>
                <a:cubicBezTo>
                  <a:pt x="3395" y="14904"/>
                  <a:pt x="3467" y="14939"/>
                  <a:pt x="3546" y="14927"/>
                </a:cubicBezTo>
                <a:lnTo>
                  <a:pt x="3681" y="14903"/>
                </a:lnTo>
                <a:lnTo>
                  <a:pt x="3691" y="14507"/>
                </a:lnTo>
                <a:lnTo>
                  <a:pt x="3698" y="14111"/>
                </a:lnTo>
                <a:lnTo>
                  <a:pt x="3515" y="14111"/>
                </a:lnTo>
                <a:lnTo>
                  <a:pt x="3335" y="14111"/>
                </a:lnTo>
                <a:close/>
                <a:moveTo>
                  <a:pt x="8201" y="14111"/>
                </a:moveTo>
                <a:lnTo>
                  <a:pt x="8201" y="17796"/>
                </a:lnTo>
                <a:lnTo>
                  <a:pt x="8201" y="21473"/>
                </a:lnTo>
                <a:lnTo>
                  <a:pt x="8381" y="21473"/>
                </a:lnTo>
                <a:cubicBezTo>
                  <a:pt x="8550" y="21473"/>
                  <a:pt x="8561" y="21462"/>
                  <a:pt x="8561" y="21311"/>
                </a:cubicBezTo>
                <a:cubicBezTo>
                  <a:pt x="8561" y="21064"/>
                  <a:pt x="8590" y="21055"/>
                  <a:pt x="8716" y="21247"/>
                </a:cubicBezTo>
                <a:cubicBezTo>
                  <a:pt x="8780" y="21344"/>
                  <a:pt x="8874" y="21444"/>
                  <a:pt x="8928" y="21473"/>
                </a:cubicBezTo>
                <a:cubicBezTo>
                  <a:pt x="9072" y="21551"/>
                  <a:pt x="9222" y="21547"/>
                  <a:pt x="9351" y="21465"/>
                </a:cubicBezTo>
                <a:cubicBezTo>
                  <a:pt x="9509" y="21365"/>
                  <a:pt x="9747" y="20824"/>
                  <a:pt x="9789" y="20471"/>
                </a:cubicBezTo>
                <a:cubicBezTo>
                  <a:pt x="9808" y="20312"/>
                  <a:pt x="9821" y="19594"/>
                  <a:pt x="9821" y="18758"/>
                </a:cubicBezTo>
                <a:cubicBezTo>
                  <a:pt x="9820" y="17188"/>
                  <a:pt x="9806" y="16986"/>
                  <a:pt x="9637" y="16575"/>
                </a:cubicBezTo>
                <a:cubicBezTo>
                  <a:pt x="9499" y="16239"/>
                  <a:pt x="9380" y="16145"/>
                  <a:pt x="9119" y="16147"/>
                </a:cubicBezTo>
                <a:cubicBezTo>
                  <a:pt x="8909" y="16149"/>
                  <a:pt x="8860" y="16168"/>
                  <a:pt x="8748" y="16333"/>
                </a:cubicBezTo>
                <a:cubicBezTo>
                  <a:pt x="8677" y="16437"/>
                  <a:pt x="8605" y="16509"/>
                  <a:pt x="8589" y="16487"/>
                </a:cubicBezTo>
                <a:cubicBezTo>
                  <a:pt x="8572" y="16463"/>
                  <a:pt x="8561" y="15947"/>
                  <a:pt x="8561" y="15274"/>
                </a:cubicBezTo>
                <a:lnTo>
                  <a:pt x="8561" y="14111"/>
                </a:lnTo>
                <a:lnTo>
                  <a:pt x="8381" y="14111"/>
                </a:lnTo>
                <a:lnTo>
                  <a:pt x="8201" y="14111"/>
                </a:lnTo>
                <a:close/>
                <a:moveTo>
                  <a:pt x="15199" y="14111"/>
                </a:moveTo>
                <a:lnTo>
                  <a:pt x="15199" y="17755"/>
                </a:lnTo>
                <a:lnTo>
                  <a:pt x="15199" y="21408"/>
                </a:lnTo>
                <a:lnTo>
                  <a:pt x="15379" y="21408"/>
                </a:lnTo>
                <a:lnTo>
                  <a:pt x="15559" y="21408"/>
                </a:lnTo>
                <a:lnTo>
                  <a:pt x="15559" y="17755"/>
                </a:lnTo>
                <a:lnTo>
                  <a:pt x="15559" y="14111"/>
                </a:lnTo>
                <a:lnTo>
                  <a:pt x="15379" y="14111"/>
                </a:lnTo>
                <a:lnTo>
                  <a:pt x="15199" y="14111"/>
                </a:lnTo>
                <a:close/>
                <a:moveTo>
                  <a:pt x="21240" y="14111"/>
                </a:moveTo>
                <a:lnTo>
                  <a:pt x="21240" y="15234"/>
                </a:lnTo>
                <a:cubicBezTo>
                  <a:pt x="21240" y="15989"/>
                  <a:pt x="21228" y="16377"/>
                  <a:pt x="21205" y="16430"/>
                </a:cubicBezTo>
                <a:cubicBezTo>
                  <a:pt x="21179" y="16490"/>
                  <a:pt x="21136" y="16465"/>
                  <a:pt x="21032" y="16325"/>
                </a:cubicBezTo>
                <a:cubicBezTo>
                  <a:pt x="20913" y="16165"/>
                  <a:pt x="20861" y="16139"/>
                  <a:pt x="20654" y="16139"/>
                </a:cubicBezTo>
                <a:cubicBezTo>
                  <a:pt x="20468" y="16139"/>
                  <a:pt x="20392" y="16173"/>
                  <a:pt x="20323" y="16276"/>
                </a:cubicBezTo>
                <a:cubicBezTo>
                  <a:pt x="19993" y="16763"/>
                  <a:pt x="19949" y="17070"/>
                  <a:pt x="19949" y="18822"/>
                </a:cubicBezTo>
                <a:cubicBezTo>
                  <a:pt x="19949" y="19991"/>
                  <a:pt x="19952" y="20205"/>
                  <a:pt x="20005" y="20527"/>
                </a:cubicBezTo>
                <a:cubicBezTo>
                  <a:pt x="20083" y="21002"/>
                  <a:pt x="20278" y="21410"/>
                  <a:pt x="20460" y="21489"/>
                </a:cubicBezTo>
                <a:cubicBezTo>
                  <a:pt x="20698" y="21592"/>
                  <a:pt x="20967" y="21483"/>
                  <a:pt x="21088" y="21231"/>
                </a:cubicBezTo>
                <a:cubicBezTo>
                  <a:pt x="21158" y="21087"/>
                  <a:pt x="21240" y="21144"/>
                  <a:pt x="21240" y="21336"/>
                </a:cubicBezTo>
                <a:cubicBezTo>
                  <a:pt x="21240" y="21461"/>
                  <a:pt x="21259" y="21473"/>
                  <a:pt x="21420" y="21473"/>
                </a:cubicBezTo>
                <a:lnTo>
                  <a:pt x="21600" y="21473"/>
                </a:lnTo>
                <a:lnTo>
                  <a:pt x="21600" y="17796"/>
                </a:lnTo>
                <a:lnTo>
                  <a:pt x="21600" y="14111"/>
                </a:lnTo>
                <a:lnTo>
                  <a:pt x="21420" y="14111"/>
                </a:lnTo>
                <a:lnTo>
                  <a:pt x="21240" y="14111"/>
                </a:lnTo>
                <a:close/>
                <a:moveTo>
                  <a:pt x="1097" y="15444"/>
                </a:moveTo>
                <a:cubicBezTo>
                  <a:pt x="1107" y="15438"/>
                  <a:pt x="1117" y="15447"/>
                  <a:pt x="1122" y="15468"/>
                </a:cubicBezTo>
                <a:cubicBezTo>
                  <a:pt x="1170" y="15651"/>
                  <a:pt x="1477" y="18450"/>
                  <a:pt x="1457" y="18523"/>
                </a:cubicBezTo>
                <a:cubicBezTo>
                  <a:pt x="1437" y="18599"/>
                  <a:pt x="730" y="18607"/>
                  <a:pt x="709" y="18531"/>
                </a:cubicBezTo>
                <a:cubicBezTo>
                  <a:pt x="695" y="18477"/>
                  <a:pt x="702" y="18429"/>
                  <a:pt x="889" y="16826"/>
                </a:cubicBezTo>
                <a:cubicBezTo>
                  <a:pt x="951" y="16296"/>
                  <a:pt x="1005" y="15795"/>
                  <a:pt x="1013" y="15711"/>
                </a:cubicBezTo>
                <a:cubicBezTo>
                  <a:pt x="1025" y="15582"/>
                  <a:pt x="1068" y="15461"/>
                  <a:pt x="1097" y="15444"/>
                </a:cubicBezTo>
                <a:close/>
                <a:moveTo>
                  <a:pt x="3335" y="16107"/>
                </a:moveTo>
                <a:lnTo>
                  <a:pt x="3335" y="18758"/>
                </a:lnTo>
                <a:lnTo>
                  <a:pt x="3335" y="21408"/>
                </a:lnTo>
                <a:lnTo>
                  <a:pt x="3515" y="21408"/>
                </a:lnTo>
                <a:lnTo>
                  <a:pt x="3695" y="21408"/>
                </a:lnTo>
                <a:lnTo>
                  <a:pt x="3695" y="18758"/>
                </a:lnTo>
                <a:lnTo>
                  <a:pt x="3695" y="16107"/>
                </a:lnTo>
                <a:lnTo>
                  <a:pt x="3515" y="16107"/>
                </a:lnTo>
                <a:lnTo>
                  <a:pt x="3335" y="16107"/>
                </a:lnTo>
                <a:close/>
                <a:moveTo>
                  <a:pt x="17930" y="16107"/>
                </a:moveTo>
                <a:lnTo>
                  <a:pt x="17941" y="18224"/>
                </a:lnTo>
                <a:cubicBezTo>
                  <a:pt x="17949" y="20285"/>
                  <a:pt x="17949" y="20345"/>
                  <a:pt x="18018" y="20665"/>
                </a:cubicBezTo>
                <a:cubicBezTo>
                  <a:pt x="18095" y="21024"/>
                  <a:pt x="18231" y="21299"/>
                  <a:pt x="18406" y="21449"/>
                </a:cubicBezTo>
                <a:cubicBezTo>
                  <a:pt x="18573" y="21592"/>
                  <a:pt x="18862" y="21522"/>
                  <a:pt x="19013" y="21303"/>
                </a:cubicBezTo>
                <a:cubicBezTo>
                  <a:pt x="19080" y="21207"/>
                  <a:pt x="19142" y="21125"/>
                  <a:pt x="19151" y="21125"/>
                </a:cubicBezTo>
                <a:cubicBezTo>
                  <a:pt x="19160" y="21125"/>
                  <a:pt x="19181" y="21207"/>
                  <a:pt x="19197" y="21303"/>
                </a:cubicBezTo>
                <a:cubicBezTo>
                  <a:pt x="19224" y="21467"/>
                  <a:pt x="19237" y="21476"/>
                  <a:pt x="19398" y="21457"/>
                </a:cubicBezTo>
                <a:lnTo>
                  <a:pt x="19571" y="21441"/>
                </a:lnTo>
                <a:lnTo>
                  <a:pt x="19578" y="18774"/>
                </a:lnTo>
                <a:lnTo>
                  <a:pt x="19589" y="16107"/>
                </a:lnTo>
                <a:lnTo>
                  <a:pt x="19409" y="16107"/>
                </a:lnTo>
                <a:lnTo>
                  <a:pt x="19229" y="16107"/>
                </a:lnTo>
                <a:lnTo>
                  <a:pt x="19222" y="18054"/>
                </a:lnTo>
                <a:cubicBezTo>
                  <a:pt x="19213" y="19869"/>
                  <a:pt x="19205" y="20012"/>
                  <a:pt x="19147" y="20236"/>
                </a:cubicBezTo>
                <a:cubicBezTo>
                  <a:pt x="19060" y="20577"/>
                  <a:pt x="18912" y="20786"/>
                  <a:pt x="18759" y="20786"/>
                </a:cubicBezTo>
                <a:cubicBezTo>
                  <a:pt x="18606" y="20786"/>
                  <a:pt x="18458" y="20577"/>
                  <a:pt x="18371" y="20236"/>
                </a:cubicBezTo>
                <a:cubicBezTo>
                  <a:pt x="18313" y="20012"/>
                  <a:pt x="18309" y="19870"/>
                  <a:pt x="18301" y="18054"/>
                </a:cubicBezTo>
                <a:lnTo>
                  <a:pt x="18290" y="16107"/>
                </a:lnTo>
                <a:lnTo>
                  <a:pt x="18110" y="16107"/>
                </a:lnTo>
                <a:lnTo>
                  <a:pt x="17930" y="16107"/>
                </a:lnTo>
                <a:close/>
                <a:moveTo>
                  <a:pt x="10925" y="16115"/>
                </a:moveTo>
                <a:cubicBezTo>
                  <a:pt x="10765" y="16138"/>
                  <a:pt x="10642" y="16242"/>
                  <a:pt x="10519" y="16446"/>
                </a:cubicBezTo>
                <a:cubicBezTo>
                  <a:pt x="10402" y="16641"/>
                  <a:pt x="10273" y="17072"/>
                  <a:pt x="10230" y="17400"/>
                </a:cubicBezTo>
                <a:cubicBezTo>
                  <a:pt x="10211" y="17548"/>
                  <a:pt x="10218" y="17553"/>
                  <a:pt x="10392" y="17553"/>
                </a:cubicBezTo>
                <a:cubicBezTo>
                  <a:pt x="10560" y="17553"/>
                  <a:pt x="10575" y="17534"/>
                  <a:pt x="10615" y="17359"/>
                </a:cubicBezTo>
                <a:cubicBezTo>
                  <a:pt x="10716" y="16913"/>
                  <a:pt x="10949" y="16657"/>
                  <a:pt x="11123" y="16794"/>
                </a:cubicBezTo>
                <a:cubicBezTo>
                  <a:pt x="11306" y="16938"/>
                  <a:pt x="11412" y="17211"/>
                  <a:pt x="11451" y="17642"/>
                </a:cubicBezTo>
                <a:cubicBezTo>
                  <a:pt x="11507" y="18252"/>
                  <a:pt x="11501" y="18268"/>
                  <a:pt x="11006" y="18313"/>
                </a:cubicBezTo>
                <a:cubicBezTo>
                  <a:pt x="10621" y="18348"/>
                  <a:pt x="10579" y="18362"/>
                  <a:pt x="10463" y="18531"/>
                </a:cubicBezTo>
                <a:cubicBezTo>
                  <a:pt x="10146" y="18994"/>
                  <a:pt x="10037" y="19848"/>
                  <a:pt x="10195" y="20624"/>
                </a:cubicBezTo>
                <a:cubicBezTo>
                  <a:pt x="10272" y="21002"/>
                  <a:pt x="10415" y="21293"/>
                  <a:pt x="10597" y="21449"/>
                </a:cubicBezTo>
                <a:cubicBezTo>
                  <a:pt x="10774" y="21600"/>
                  <a:pt x="11115" y="21527"/>
                  <a:pt x="11282" y="21303"/>
                </a:cubicBezTo>
                <a:cubicBezTo>
                  <a:pt x="11421" y="21117"/>
                  <a:pt x="11476" y="21119"/>
                  <a:pt x="11476" y="21319"/>
                </a:cubicBezTo>
                <a:cubicBezTo>
                  <a:pt x="11476" y="21416"/>
                  <a:pt x="11507" y="21441"/>
                  <a:pt x="11656" y="21441"/>
                </a:cubicBezTo>
                <a:lnTo>
                  <a:pt x="11836" y="21441"/>
                </a:lnTo>
                <a:lnTo>
                  <a:pt x="11836" y="19501"/>
                </a:lnTo>
                <a:cubicBezTo>
                  <a:pt x="11836" y="17696"/>
                  <a:pt x="11833" y="17540"/>
                  <a:pt x="11776" y="17230"/>
                </a:cubicBezTo>
                <a:cubicBezTo>
                  <a:pt x="11649" y="16551"/>
                  <a:pt x="11416" y="16169"/>
                  <a:pt x="11102" y="16123"/>
                </a:cubicBezTo>
                <a:cubicBezTo>
                  <a:pt x="11038" y="16114"/>
                  <a:pt x="10979" y="16107"/>
                  <a:pt x="10925" y="16115"/>
                </a:cubicBezTo>
                <a:close/>
                <a:moveTo>
                  <a:pt x="16762" y="16139"/>
                </a:moveTo>
                <a:cubicBezTo>
                  <a:pt x="16429" y="16137"/>
                  <a:pt x="16297" y="16265"/>
                  <a:pt x="16123" y="16729"/>
                </a:cubicBezTo>
                <a:cubicBezTo>
                  <a:pt x="15948" y="17198"/>
                  <a:pt x="15914" y="17567"/>
                  <a:pt x="15926" y="18943"/>
                </a:cubicBezTo>
                <a:cubicBezTo>
                  <a:pt x="15935" y="20116"/>
                  <a:pt x="15939" y="20152"/>
                  <a:pt x="16028" y="20552"/>
                </a:cubicBezTo>
                <a:cubicBezTo>
                  <a:pt x="16123" y="20977"/>
                  <a:pt x="16307" y="21333"/>
                  <a:pt x="16504" y="21473"/>
                </a:cubicBezTo>
                <a:cubicBezTo>
                  <a:pt x="16556" y="21510"/>
                  <a:pt x="16695" y="21528"/>
                  <a:pt x="16815" y="21513"/>
                </a:cubicBezTo>
                <a:cubicBezTo>
                  <a:pt x="17007" y="21489"/>
                  <a:pt x="17051" y="21455"/>
                  <a:pt x="17203" y="21222"/>
                </a:cubicBezTo>
                <a:cubicBezTo>
                  <a:pt x="17338" y="21016"/>
                  <a:pt x="17397" y="20871"/>
                  <a:pt x="17468" y="20552"/>
                </a:cubicBezTo>
                <a:cubicBezTo>
                  <a:pt x="17557" y="20151"/>
                  <a:pt x="17557" y="20125"/>
                  <a:pt x="17567" y="18935"/>
                </a:cubicBezTo>
                <a:cubicBezTo>
                  <a:pt x="17575" y="17914"/>
                  <a:pt x="17570" y="17667"/>
                  <a:pt x="17524" y="17359"/>
                </a:cubicBezTo>
                <a:cubicBezTo>
                  <a:pt x="17460" y="16926"/>
                  <a:pt x="17340" y="16575"/>
                  <a:pt x="17171" y="16325"/>
                </a:cubicBezTo>
                <a:cubicBezTo>
                  <a:pt x="17060" y="16160"/>
                  <a:pt x="17019" y="16140"/>
                  <a:pt x="16762" y="16139"/>
                </a:cubicBezTo>
                <a:close/>
                <a:moveTo>
                  <a:pt x="7012" y="16147"/>
                </a:moveTo>
                <a:cubicBezTo>
                  <a:pt x="6781" y="16145"/>
                  <a:pt x="6720" y="16166"/>
                  <a:pt x="6599" y="16309"/>
                </a:cubicBezTo>
                <a:cubicBezTo>
                  <a:pt x="6445" y="16490"/>
                  <a:pt x="6303" y="16840"/>
                  <a:pt x="6232" y="17230"/>
                </a:cubicBezTo>
                <a:cubicBezTo>
                  <a:pt x="6207" y="17365"/>
                  <a:pt x="6190" y="17493"/>
                  <a:pt x="6190" y="17513"/>
                </a:cubicBezTo>
                <a:cubicBezTo>
                  <a:pt x="6190" y="17533"/>
                  <a:pt x="6271" y="17553"/>
                  <a:pt x="6370" y="17553"/>
                </a:cubicBezTo>
                <a:cubicBezTo>
                  <a:pt x="6535" y="17553"/>
                  <a:pt x="6549" y="17534"/>
                  <a:pt x="6588" y="17359"/>
                </a:cubicBezTo>
                <a:cubicBezTo>
                  <a:pt x="6691" y="16908"/>
                  <a:pt x="6923" y="16657"/>
                  <a:pt x="7104" y="16794"/>
                </a:cubicBezTo>
                <a:cubicBezTo>
                  <a:pt x="7260" y="16912"/>
                  <a:pt x="7413" y="17339"/>
                  <a:pt x="7439" y="17731"/>
                </a:cubicBezTo>
                <a:cubicBezTo>
                  <a:pt x="7473" y="18255"/>
                  <a:pt x="7458" y="18269"/>
                  <a:pt x="6980" y="18313"/>
                </a:cubicBezTo>
                <a:cubicBezTo>
                  <a:pt x="6598" y="18348"/>
                  <a:pt x="6554" y="18361"/>
                  <a:pt x="6444" y="18523"/>
                </a:cubicBezTo>
                <a:cubicBezTo>
                  <a:pt x="6193" y="18893"/>
                  <a:pt x="6076" y="19423"/>
                  <a:pt x="6105" y="20059"/>
                </a:cubicBezTo>
                <a:cubicBezTo>
                  <a:pt x="6138" y="20787"/>
                  <a:pt x="6306" y="21253"/>
                  <a:pt x="6610" y="21481"/>
                </a:cubicBezTo>
                <a:cubicBezTo>
                  <a:pt x="6651" y="21512"/>
                  <a:pt x="6781" y="21525"/>
                  <a:pt x="6899" y="21513"/>
                </a:cubicBezTo>
                <a:cubicBezTo>
                  <a:pt x="7067" y="21496"/>
                  <a:pt x="7143" y="21457"/>
                  <a:pt x="7252" y="21311"/>
                </a:cubicBezTo>
                <a:cubicBezTo>
                  <a:pt x="7390" y="21126"/>
                  <a:pt x="7449" y="21117"/>
                  <a:pt x="7449" y="21295"/>
                </a:cubicBezTo>
                <a:cubicBezTo>
                  <a:pt x="7449" y="21414"/>
                  <a:pt x="7783" y="21475"/>
                  <a:pt x="7802" y="21360"/>
                </a:cubicBezTo>
                <a:cubicBezTo>
                  <a:pt x="7809" y="21317"/>
                  <a:pt x="7811" y="20405"/>
                  <a:pt x="7806" y="19331"/>
                </a:cubicBezTo>
                <a:cubicBezTo>
                  <a:pt x="7797" y="17483"/>
                  <a:pt x="7793" y="17361"/>
                  <a:pt x="7732" y="17101"/>
                </a:cubicBezTo>
                <a:cubicBezTo>
                  <a:pt x="7663" y="16809"/>
                  <a:pt x="7524" y="16493"/>
                  <a:pt x="7375" y="16276"/>
                </a:cubicBezTo>
                <a:cubicBezTo>
                  <a:pt x="7304" y="16174"/>
                  <a:pt x="7226" y="16149"/>
                  <a:pt x="7012" y="16147"/>
                </a:cubicBezTo>
                <a:close/>
                <a:moveTo>
                  <a:pt x="20753" y="16866"/>
                </a:moveTo>
                <a:cubicBezTo>
                  <a:pt x="20891" y="16866"/>
                  <a:pt x="20946" y="16895"/>
                  <a:pt x="21025" y="17028"/>
                </a:cubicBezTo>
                <a:cubicBezTo>
                  <a:pt x="21211" y="17343"/>
                  <a:pt x="21222" y="17419"/>
                  <a:pt x="21233" y="18539"/>
                </a:cubicBezTo>
                <a:cubicBezTo>
                  <a:pt x="21239" y="19102"/>
                  <a:pt x="21233" y="19698"/>
                  <a:pt x="21222" y="19865"/>
                </a:cubicBezTo>
                <a:cubicBezTo>
                  <a:pt x="21199" y="20220"/>
                  <a:pt x="21066" y="20621"/>
                  <a:pt x="20919" y="20762"/>
                </a:cubicBezTo>
                <a:cubicBezTo>
                  <a:pt x="20785" y="20890"/>
                  <a:pt x="20727" y="20879"/>
                  <a:pt x="20577" y="20697"/>
                </a:cubicBezTo>
                <a:cubicBezTo>
                  <a:pt x="20338" y="20408"/>
                  <a:pt x="20323" y="20312"/>
                  <a:pt x="20312" y="19008"/>
                </a:cubicBezTo>
                <a:cubicBezTo>
                  <a:pt x="20307" y="18378"/>
                  <a:pt x="20313" y="17763"/>
                  <a:pt x="20323" y="17642"/>
                </a:cubicBezTo>
                <a:cubicBezTo>
                  <a:pt x="20333" y="17519"/>
                  <a:pt x="20390" y="17299"/>
                  <a:pt x="20457" y="17141"/>
                </a:cubicBezTo>
                <a:cubicBezTo>
                  <a:pt x="20569" y="16875"/>
                  <a:pt x="20588" y="16866"/>
                  <a:pt x="20753" y="16866"/>
                </a:cubicBezTo>
                <a:close/>
                <a:moveTo>
                  <a:pt x="8991" y="16875"/>
                </a:moveTo>
                <a:cubicBezTo>
                  <a:pt x="9069" y="16866"/>
                  <a:pt x="9148" y="16917"/>
                  <a:pt x="9228" y="17020"/>
                </a:cubicBezTo>
                <a:cubicBezTo>
                  <a:pt x="9434" y="17285"/>
                  <a:pt x="9461" y="17501"/>
                  <a:pt x="9461" y="18846"/>
                </a:cubicBezTo>
                <a:cubicBezTo>
                  <a:pt x="9461" y="19941"/>
                  <a:pt x="9458" y="20018"/>
                  <a:pt x="9394" y="20236"/>
                </a:cubicBezTo>
                <a:cubicBezTo>
                  <a:pt x="9356" y="20364"/>
                  <a:pt x="9280" y="20538"/>
                  <a:pt x="9224" y="20624"/>
                </a:cubicBezTo>
                <a:cubicBezTo>
                  <a:pt x="9051" y="20891"/>
                  <a:pt x="8826" y="20796"/>
                  <a:pt x="8674" y="20382"/>
                </a:cubicBezTo>
                <a:cubicBezTo>
                  <a:pt x="8567" y="20091"/>
                  <a:pt x="8557" y="19898"/>
                  <a:pt x="8568" y="18636"/>
                </a:cubicBezTo>
                <a:cubicBezTo>
                  <a:pt x="8577" y="17673"/>
                  <a:pt x="8582" y="17541"/>
                  <a:pt x="8639" y="17367"/>
                </a:cubicBezTo>
                <a:cubicBezTo>
                  <a:pt x="8739" y="17057"/>
                  <a:pt x="8862" y="16888"/>
                  <a:pt x="8991" y="16875"/>
                </a:cubicBezTo>
                <a:close/>
                <a:moveTo>
                  <a:pt x="5000" y="16883"/>
                </a:moveTo>
                <a:cubicBezTo>
                  <a:pt x="5140" y="16868"/>
                  <a:pt x="5279" y="17032"/>
                  <a:pt x="5389" y="17367"/>
                </a:cubicBezTo>
                <a:cubicBezTo>
                  <a:pt x="5444" y="17538"/>
                  <a:pt x="5454" y="17679"/>
                  <a:pt x="5463" y="18693"/>
                </a:cubicBezTo>
                <a:cubicBezTo>
                  <a:pt x="5472" y="19737"/>
                  <a:pt x="5470" y="19848"/>
                  <a:pt x="5410" y="20131"/>
                </a:cubicBezTo>
                <a:cubicBezTo>
                  <a:pt x="5373" y="20307"/>
                  <a:pt x="5298" y="20494"/>
                  <a:pt x="5240" y="20576"/>
                </a:cubicBezTo>
                <a:cubicBezTo>
                  <a:pt x="5007" y="20906"/>
                  <a:pt x="4770" y="20749"/>
                  <a:pt x="4637" y="20172"/>
                </a:cubicBezTo>
                <a:cubicBezTo>
                  <a:pt x="4572" y="19892"/>
                  <a:pt x="4565" y="19788"/>
                  <a:pt x="4566" y="18830"/>
                </a:cubicBezTo>
                <a:cubicBezTo>
                  <a:pt x="4568" y="17633"/>
                  <a:pt x="4594" y="17409"/>
                  <a:pt x="4757" y="17109"/>
                </a:cubicBezTo>
                <a:cubicBezTo>
                  <a:pt x="4834" y="16967"/>
                  <a:pt x="4917" y="16892"/>
                  <a:pt x="5000" y="16883"/>
                </a:cubicBezTo>
                <a:close/>
                <a:moveTo>
                  <a:pt x="16716" y="16939"/>
                </a:moveTo>
                <a:cubicBezTo>
                  <a:pt x="16846" y="16912"/>
                  <a:pt x="16978" y="17025"/>
                  <a:pt x="17083" y="17287"/>
                </a:cubicBezTo>
                <a:cubicBezTo>
                  <a:pt x="17193" y="17560"/>
                  <a:pt x="17221" y="17932"/>
                  <a:pt x="17210" y="18968"/>
                </a:cubicBezTo>
                <a:cubicBezTo>
                  <a:pt x="17201" y="19821"/>
                  <a:pt x="17190" y="19949"/>
                  <a:pt x="17129" y="20172"/>
                </a:cubicBezTo>
                <a:cubicBezTo>
                  <a:pt x="17092" y="20310"/>
                  <a:pt x="17031" y="20476"/>
                  <a:pt x="16991" y="20535"/>
                </a:cubicBezTo>
                <a:cubicBezTo>
                  <a:pt x="16912" y="20655"/>
                  <a:pt x="16725" y="20725"/>
                  <a:pt x="16617" y="20673"/>
                </a:cubicBezTo>
                <a:cubicBezTo>
                  <a:pt x="16510" y="20621"/>
                  <a:pt x="16348" y="20202"/>
                  <a:pt x="16310" y="19881"/>
                </a:cubicBezTo>
                <a:cubicBezTo>
                  <a:pt x="16290" y="19707"/>
                  <a:pt x="16279" y="19201"/>
                  <a:pt x="16286" y="18612"/>
                </a:cubicBezTo>
                <a:cubicBezTo>
                  <a:pt x="16295" y="17747"/>
                  <a:pt x="16304" y="17612"/>
                  <a:pt x="16360" y="17440"/>
                </a:cubicBezTo>
                <a:cubicBezTo>
                  <a:pt x="16458" y="17137"/>
                  <a:pt x="16586" y="16966"/>
                  <a:pt x="16716" y="16939"/>
                </a:cubicBezTo>
                <a:close/>
                <a:moveTo>
                  <a:pt x="6729" y="18927"/>
                </a:moveTo>
                <a:lnTo>
                  <a:pt x="7082" y="18943"/>
                </a:lnTo>
                <a:lnTo>
                  <a:pt x="7435" y="18960"/>
                </a:lnTo>
                <a:lnTo>
                  <a:pt x="7432" y="19485"/>
                </a:lnTo>
                <a:cubicBezTo>
                  <a:pt x="7428" y="20094"/>
                  <a:pt x="7376" y="20349"/>
                  <a:pt x="7202" y="20624"/>
                </a:cubicBezTo>
                <a:cubicBezTo>
                  <a:pt x="7060" y="20850"/>
                  <a:pt x="6869" y="20901"/>
                  <a:pt x="6737" y="20746"/>
                </a:cubicBezTo>
                <a:cubicBezTo>
                  <a:pt x="6605" y="20592"/>
                  <a:pt x="6490" y="20269"/>
                  <a:pt x="6486" y="20043"/>
                </a:cubicBezTo>
                <a:cubicBezTo>
                  <a:pt x="6478" y="19553"/>
                  <a:pt x="6492" y="19443"/>
                  <a:pt x="6610" y="19186"/>
                </a:cubicBezTo>
                <a:lnTo>
                  <a:pt x="6729" y="18927"/>
                </a:lnTo>
                <a:close/>
                <a:moveTo>
                  <a:pt x="10759" y="18927"/>
                </a:moveTo>
                <a:lnTo>
                  <a:pt x="11109" y="18943"/>
                </a:lnTo>
                <a:lnTo>
                  <a:pt x="11462" y="18960"/>
                </a:lnTo>
                <a:lnTo>
                  <a:pt x="11458" y="19485"/>
                </a:lnTo>
                <a:cubicBezTo>
                  <a:pt x="11454" y="20094"/>
                  <a:pt x="11402" y="20349"/>
                  <a:pt x="11229" y="20624"/>
                </a:cubicBezTo>
                <a:cubicBezTo>
                  <a:pt x="11087" y="20849"/>
                  <a:pt x="10893" y="20897"/>
                  <a:pt x="10770" y="20746"/>
                </a:cubicBezTo>
                <a:cubicBezTo>
                  <a:pt x="10460" y="20363"/>
                  <a:pt x="10408" y="19632"/>
                  <a:pt x="10654" y="19137"/>
                </a:cubicBezTo>
                <a:lnTo>
                  <a:pt x="10759" y="18927"/>
                </a:lnTo>
                <a:close/>
              </a:path>
            </a:pathLst>
          </a:custGeom>
          <a:ln w="12700">
            <a:miter lim="400000"/>
          </a:ln>
          <a:effectLst>
            <a:outerShdw sx="100000" sy="100000" kx="0" ky="0" algn="b" rotWithShape="0" blurRad="977900" dist="34230" dir="19840828">
              <a:srgbClr val="000000">
                <a:alpha val="20169"/>
              </a:srgbClr>
            </a:outerShdw>
          </a:effectLst>
        </p:spPr>
      </p:pic>
      <p:pic>
        <p:nvPicPr>
          <p:cNvPr id="331" name="Image" descr="Image"/>
          <p:cNvPicPr>
            <a:picLocks noChangeAspect="1"/>
          </p:cNvPicPr>
          <p:nvPr/>
        </p:nvPicPr>
        <p:blipFill>
          <a:blip r:embed="rId7">
            <a:extLst/>
          </a:blip>
          <a:srcRect l="17141" t="19655" r="17087" b="19075"/>
          <a:stretch>
            <a:fillRect/>
          </a:stretch>
        </p:blipFill>
        <p:spPr>
          <a:xfrm>
            <a:off x="3702914" y="11375259"/>
            <a:ext cx="3212442" cy="788280"/>
          </a:xfrm>
          <a:custGeom>
            <a:avLst/>
            <a:gdLst/>
            <a:ahLst/>
            <a:cxnLst>
              <a:cxn ang="0">
                <a:pos x="wd2" y="hd2"/>
              </a:cxn>
              <a:cxn ang="5400000">
                <a:pos x="wd2" y="hd2"/>
              </a:cxn>
              <a:cxn ang="10800000">
                <a:pos x="wd2" y="hd2"/>
              </a:cxn>
              <a:cxn ang="16200000">
                <a:pos x="wd2" y="hd2"/>
              </a:cxn>
            </a:cxnLst>
            <a:rect l="0" t="0" r="r" b="b"/>
            <a:pathLst>
              <a:path w="21594" h="21438" fill="norm" stroke="1" extrusionOk="0">
                <a:moveTo>
                  <a:pt x="9666" y="13"/>
                </a:moveTo>
                <a:cubicBezTo>
                  <a:pt x="9552" y="-20"/>
                  <a:pt x="9428" y="129"/>
                  <a:pt x="9367" y="413"/>
                </a:cubicBezTo>
                <a:cubicBezTo>
                  <a:pt x="9288" y="777"/>
                  <a:pt x="7873" y="9708"/>
                  <a:pt x="7763" y="10537"/>
                </a:cubicBezTo>
                <a:cubicBezTo>
                  <a:pt x="7722" y="10846"/>
                  <a:pt x="7732" y="10861"/>
                  <a:pt x="8001" y="10861"/>
                </a:cubicBezTo>
                <a:lnTo>
                  <a:pt x="8284" y="10861"/>
                </a:lnTo>
                <a:lnTo>
                  <a:pt x="8449" y="9760"/>
                </a:lnTo>
                <a:cubicBezTo>
                  <a:pt x="8849" y="7099"/>
                  <a:pt x="9602" y="2509"/>
                  <a:pt x="9636" y="2517"/>
                </a:cubicBezTo>
                <a:cubicBezTo>
                  <a:pt x="9695" y="2531"/>
                  <a:pt x="10349" y="6843"/>
                  <a:pt x="10314" y="6986"/>
                </a:cubicBezTo>
                <a:cubicBezTo>
                  <a:pt x="10297" y="7056"/>
                  <a:pt x="9996" y="7134"/>
                  <a:pt x="9647" y="7159"/>
                </a:cubicBezTo>
                <a:lnTo>
                  <a:pt x="9012" y="7202"/>
                </a:lnTo>
                <a:lnTo>
                  <a:pt x="9153" y="8055"/>
                </a:lnTo>
                <a:lnTo>
                  <a:pt x="9297" y="8896"/>
                </a:lnTo>
                <a:lnTo>
                  <a:pt x="9994" y="8950"/>
                </a:lnTo>
                <a:lnTo>
                  <a:pt x="10687" y="8994"/>
                </a:lnTo>
                <a:lnTo>
                  <a:pt x="10842" y="9922"/>
                </a:lnTo>
                <a:lnTo>
                  <a:pt x="10997" y="10861"/>
                </a:lnTo>
                <a:lnTo>
                  <a:pt x="11261" y="10861"/>
                </a:lnTo>
                <a:cubicBezTo>
                  <a:pt x="11476" y="10861"/>
                  <a:pt x="11520" y="10820"/>
                  <a:pt x="11501" y="10623"/>
                </a:cubicBezTo>
                <a:cubicBezTo>
                  <a:pt x="11479" y="10396"/>
                  <a:pt x="11068" y="7757"/>
                  <a:pt x="10250" y="2604"/>
                </a:cubicBezTo>
                <a:cubicBezTo>
                  <a:pt x="9997" y="1012"/>
                  <a:pt x="9847" y="235"/>
                  <a:pt x="9772" y="111"/>
                </a:cubicBezTo>
                <a:cubicBezTo>
                  <a:pt x="9740" y="56"/>
                  <a:pt x="9703" y="25"/>
                  <a:pt x="9666" y="13"/>
                </a:cubicBezTo>
                <a:close/>
                <a:moveTo>
                  <a:pt x="21284" y="35"/>
                </a:moveTo>
                <a:cubicBezTo>
                  <a:pt x="21119" y="202"/>
                  <a:pt x="21075" y="424"/>
                  <a:pt x="21076" y="1071"/>
                </a:cubicBezTo>
                <a:cubicBezTo>
                  <a:pt x="21077" y="1739"/>
                  <a:pt x="21099" y="1943"/>
                  <a:pt x="21215" y="2204"/>
                </a:cubicBezTo>
                <a:cubicBezTo>
                  <a:pt x="21315" y="2433"/>
                  <a:pt x="21435" y="2310"/>
                  <a:pt x="21527" y="1881"/>
                </a:cubicBezTo>
                <a:cubicBezTo>
                  <a:pt x="21577" y="1648"/>
                  <a:pt x="21599" y="1380"/>
                  <a:pt x="21593" y="1114"/>
                </a:cubicBezTo>
                <a:cubicBezTo>
                  <a:pt x="21588" y="848"/>
                  <a:pt x="21555" y="579"/>
                  <a:pt x="21495" y="337"/>
                </a:cubicBezTo>
                <a:cubicBezTo>
                  <a:pt x="21414" y="13"/>
                  <a:pt x="21369" y="-51"/>
                  <a:pt x="21284" y="35"/>
                </a:cubicBezTo>
                <a:close/>
                <a:moveTo>
                  <a:pt x="4495" y="121"/>
                </a:moveTo>
                <a:lnTo>
                  <a:pt x="4495" y="5389"/>
                </a:lnTo>
                <a:cubicBezTo>
                  <a:pt x="4495" y="8283"/>
                  <a:pt x="4510" y="10693"/>
                  <a:pt x="4525" y="10753"/>
                </a:cubicBezTo>
                <a:cubicBezTo>
                  <a:pt x="4540" y="10813"/>
                  <a:pt x="4647" y="10861"/>
                  <a:pt x="4765" y="10861"/>
                </a:cubicBezTo>
                <a:lnTo>
                  <a:pt x="4978" y="10861"/>
                </a:lnTo>
                <a:lnTo>
                  <a:pt x="4989" y="6425"/>
                </a:lnTo>
                <a:lnTo>
                  <a:pt x="5000" y="1989"/>
                </a:lnTo>
                <a:lnTo>
                  <a:pt x="5941" y="1945"/>
                </a:lnTo>
                <a:lnTo>
                  <a:pt x="6883" y="1902"/>
                </a:lnTo>
                <a:lnTo>
                  <a:pt x="7022" y="2464"/>
                </a:lnTo>
                <a:cubicBezTo>
                  <a:pt x="7135" y="2920"/>
                  <a:pt x="7158" y="3144"/>
                  <a:pt x="7158" y="3705"/>
                </a:cubicBezTo>
                <a:cubicBezTo>
                  <a:pt x="7158" y="4265"/>
                  <a:pt x="7134" y="4482"/>
                  <a:pt x="7022" y="4935"/>
                </a:cubicBezTo>
                <a:lnTo>
                  <a:pt x="6886" y="5486"/>
                </a:lnTo>
                <a:lnTo>
                  <a:pt x="6109" y="5486"/>
                </a:lnTo>
                <a:cubicBezTo>
                  <a:pt x="5684" y="5486"/>
                  <a:pt x="5344" y="5551"/>
                  <a:pt x="5352" y="5626"/>
                </a:cubicBezTo>
                <a:cubicBezTo>
                  <a:pt x="5359" y="5701"/>
                  <a:pt x="5518" y="6308"/>
                  <a:pt x="5707" y="6975"/>
                </a:cubicBezTo>
                <a:cubicBezTo>
                  <a:pt x="5895" y="7642"/>
                  <a:pt x="6219" y="8787"/>
                  <a:pt x="6427" y="9522"/>
                </a:cubicBezTo>
                <a:lnTo>
                  <a:pt x="6806" y="10861"/>
                </a:lnTo>
                <a:lnTo>
                  <a:pt x="7145" y="10861"/>
                </a:lnTo>
                <a:cubicBezTo>
                  <a:pt x="7330" y="10861"/>
                  <a:pt x="7481" y="10809"/>
                  <a:pt x="7481" y="10742"/>
                </a:cubicBezTo>
                <a:cubicBezTo>
                  <a:pt x="7480" y="10675"/>
                  <a:pt x="7270" y="9932"/>
                  <a:pt x="7016" y="9091"/>
                </a:cubicBezTo>
                <a:cubicBezTo>
                  <a:pt x="6763" y="8250"/>
                  <a:pt x="6565" y="7494"/>
                  <a:pt x="6576" y="7418"/>
                </a:cubicBezTo>
                <a:cubicBezTo>
                  <a:pt x="6588" y="7341"/>
                  <a:pt x="6668" y="7277"/>
                  <a:pt x="6752" y="7277"/>
                </a:cubicBezTo>
                <a:cubicBezTo>
                  <a:pt x="7102" y="7277"/>
                  <a:pt x="7400" y="6524"/>
                  <a:pt x="7545" y="5270"/>
                </a:cubicBezTo>
                <a:cubicBezTo>
                  <a:pt x="7759" y="3413"/>
                  <a:pt x="7587" y="1327"/>
                  <a:pt x="7147" y="467"/>
                </a:cubicBezTo>
                <a:cubicBezTo>
                  <a:pt x="6982" y="144"/>
                  <a:pt x="6906" y="121"/>
                  <a:pt x="5733" y="121"/>
                </a:cubicBezTo>
                <a:lnTo>
                  <a:pt x="4495" y="121"/>
                </a:lnTo>
                <a:close/>
                <a:moveTo>
                  <a:pt x="13433" y="121"/>
                </a:moveTo>
                <a:cubicBezTo>
                  <a:pt x="12499" y="121"/>
                  <a:pt x="12386" y="155"/>
                  <a:pt x="12187" y="456"/>
                </a:cubicBezTo>
                <a:cubicBezTo>
                  <a:pt x="11883" y="915"/>
                  <a:pt x="11625" y="1876"/>
                  <a:pt x="11472" y="3133"/>
                </a:cubicBezTo>
                <a:cubicBezTo>
                  <a:pt x="11364" y="4014"/>
                  <a:pt x="11346" y="4349"/>
                  <a:pt x="11346" y="5356"/>
                </a:cubicBezTo>
                <a:cubicBezTo>
                  <a:pt x="11348" y="8001"/>
                  <a:pt x="11745" y="10111"/>
                  <a:pt x="12352" y="10688"/>
                </a:cubicBezTo>
                <a:cubicBezTo>
                  <a:pt x="12436" y="10768"/>
                  <a:pt x="12896" y="10841"/>
                  <a:pt x="13377" y="10850"/>
                </a:cubicBezTo>
                <a:lnTo>
                  <a:pt x="14252" y="10861"/>
                </a:lnTo>
                <a:lnTo>
                  <a:pt x="14374" y="10041"/>
                </a:lnTo>
                <a:cubicBezTo>
                  <a:pt x="14443" y="9592"/>
                  <a:pt x="14500" y="9188"/>
                  <a:pt x="14500" y="9145"/>
                </a:cubicBezTo>
                <a:cubicBezTo>
                  <a:pt x="14500" y="9101"/>
                  <a:pt x="14076" y="9070"/>
                  <a:pt x="13561" y="9069"/>
                </a:cubicBezTo>
                <a:cubicBezTo>
                  <a:pt x="13045" y="9069"/>
                  <a:pt x="12558" y="8997"/>
                  <a:pt x="12477" y="8907"/>
                </a:cubicBezTo>
                <a:cubicBezTo>
                  <a:pt x="11968" y="8337"/>
                  <a:pt x="11675" y="6161"/>
                  <a:pt x="11853" y="4277"/>
                </a:cubicBezTo>
                <a:cubicBezTo>
                  <a:pt x="11925" y="3517"/>
                  <a:pt x="12210" y="2332"/>
                  <a:pt x="12384" y="2064"/>
                </a:cubicBezTo>
                <a:cubicBezTo>
                  <a:pt x="12441" y="1977"/>
                  <a:pt x="12867" y="1913"/>
                  <a:pt x="13331" y="1913"/>
                </a:cubicBezTo>
                <a:lnTo>
                  <a:pt x="14174" y="1913"/>
                </a:lnTo>
                <a:lnTo>
                  <a:pt x="14316" y="1136"/>
                </a:lnTo>
                <a:cubicBezTo>
                  <a:pt x="14393" y="711"/>
                  <a:pt x="14456" y="307"/>
                  <a:pt x="14457" y="240"/>
                </a:cubicBezTo>
                <a:cubicBezTo>
                  <a:pt x="14458" y="173"/>
                  <a:pt x="13997" y="121"/>
                  <a:pt x="13433" y="121"/>
                </a:cubicBezTo>
                <a:close/>
                <a:moveTo>
                  <a:pt x="14822" y="121"/>
                </a:moveTo>
                <a:lnTo>
                  <a:pt x="14822" y="5162"/>
                </a:lnTo>
                <a:cubicBezTo>
                  <a:pt x="14822" y="9990"/>
                  <a:pt x="14825" y="10226"/>
                  <a:pt x="14902" y="10537"/>
                </a:cubicBezTo>
                <a:cubicBezTo>
                  <a:pt x="14980" y="10848"/>
                  <a:pt x="15037" y="10861"/>
                  <a:pt x="16194" y="10861"/>
                </a:cubicBezTo>
                <a:lnTo>
                  <a:pt x="17402" y="10861"/>
                </a:lnTo>
                <a:lnTo>
                  <a:pt x="17541" y="10008"/>
                </a:lnTo>
                <a:lnTo>
                  <a:pt x="17677" y="9156"/>
                </a:lnTo>
                <a:lnTo>
                  <a:pt x="16501" y="9069"/>
                </a:lnTo>
                <a:lnTo>
                  <a:pt x="15327" y="8994"/>
                </a:lnTo>
                <a:lnTo>
                  <a:pt x="15316" y="4557"/>
                </a:lnTo>
                <a:lnTo>
                  <a:pt x="15303" y="121"/>
                </a:lnTo>
                <a:lnTo>
                  <a:pt x="15063" y="121"/>
                </a:lnTo>
                <a:lnTo>
                  <a:pt x="14822" y="121"/>
                </a:lnTo>
                <a:close/>
                <a:moveTo>
                  <a:pt x="19723" y="121"/>
                </a:moveTo>
                <a:cubicBezTo>
                  <a:pt x="18794" y="121"/>
                  <a:pt x="18676" y="149"/>
                  <a:pt x="18480" y="445"/>
                </a:cubicBezTo>
                <a:cubicBezTo>
                  <a:pt x="17597" y="1778"/>
                  <a:pt x="17341" y="6541"/>
                  <a:pt x="18008" y="9231"/>
                </a:cubicBezTo>
                <a:cubicBezTo>
                  <a:pt x="18183" y="9939"/>
                  <a:pt x="18413" y="10470"/>
                  <a:pt x="18643" y="10688"/>
                </a:cubicBezTo>
                <a:cubicBezTo>
                  <a:pt x="18726" y="10768"/>
                  <a:pt x="19185" y="10841"/>
                  <a:pt x="19665" y="10850"/>
                </a:cubicBezTo>
                <a:lnTo>
                  <a:pt x="20537" y="10861"/>
                </a:lnTo>
                <a:lnTo>
                  <a:pt x="20665" y="10041"/>
                </a:lnTo>
                <a:cubicBezTo>
                  <a:pt x="20735" y="9587"/>
                  <a:pt x="20790" y="9184"/>
                  <a:pt x="20790" y="9145"/>
                </a:cubicBezTo>
                <a:cubicBezTo>
                  <a:pt x="20790" y="9106"/>
                  <a:pt x="20376" y="9069"/>
                  <a:pt x="19870" y="9069"/>
                </a:cubicBezTo>
                <a:cubicBezTo>
                  <a:pt x="19163" y="9069"/>
                  <a:pt x="18903" y="9012"/>
                  <a:pt x="18744" y="8821"/>
                </a:cubicBezTo>
                <a:cubicBezTo>
                  <a:pt x="18509" y="8540"/>
                  <a:pt x="18318" y="7955"/>
                  <a:pt x="18227" y="7245"/>
                </a:cubicBezTo>
                <a:cubicBezTo>
                  <a:pt x="18106" y="6301"/>
                  <a:pt x="18104" y="6306"/>
                  <a:pt x="19288" y="6306"/>
                </a:cubicBezTo>
                <a:lnTo>
                  <a:pt x="20369" y="6306"/>
                </a:lnTo>
                <a:lnTo>
                  <a:pt x="20478" y="5561"/>
                </a:lnTo>
                <a:cubicBezTo>
                  <a:pt x="20539" y="5155"/>
                  <a:pt x="20590" y="4751"/>
                  <a:pt x="20590" y="4665"/>
                </a:cubicBezTo>
                <a:cubicBezTo>
                  <a:pt x="20590" y="4569"/>
                  <a:pt x="20128" y="4514"/>
                  <a:pt x="19387" y="4514"/>
                </a:cubicBezTo>
                <a:cubicBezTo>
                  <a:pt x="18725" y="4514"/>
                  <a:pt x="18171" y="4462"/>
                  <a:pt x="18157" y="4406"/>
                </a:cubicBezTo>
                <a:cubicBezTo>
                  <a:pt x="18118" y="4248"/>
                  <a:pt x="18230" y="3514"/>
                  <a:pt x="18379" y="2938"/>
                </a:cubicBezTo>
                <a:cubicBezTo>
                  <a:pt x="18621" y="1999"/>
                  <a:pt x="18724" y="1916"/>
                  <a:pt x="19630" y="1913"/>
                </a:cubicBezTo>
                <a:cubicBezTo>
                  <a:pt x="20080" y="1912"/>
                  <a:pt x="20466" y="1849"/>
                  <a:pt x="20489" y="1784"/>
                </a:cubicBezTo>
                <a:cubicBezTo>
                  <a:pt x="20533" y="1653"/>
                  <a:pt x="20750" y="345"/>
                  <a:pt x="20750" y="208"/>
                </a:cubicBezTo>
                <a:cubicBezTo>
                  <a:pt x="20750" y="161"/>
                  <a:pt x="20288" y="121"/>
                  <a:pt x="19723" y="121"/>
                </a:cubicBezTo>
                <a:close/>
                <a:moveTo>
                  <a:pt x="2020" y="154"/>
                </a:moveTo>
                <a:cubicBezTo>
                  <a:pt x="954" y="203"/>
                  <a:pt x="924" y="206"/>
                  <a:pt x="728" y="596"/>
                </a:cubicBezTo>
                <a:cubicBezTo>
                  <a:pt x="462" y="1130"/>
                  <a:pt x="234" y="2067"/>
                  <a:pt x="104" y="3187"/>
                </a:cubicBezTo>
                <a:cubicBezTo>
                  <a:pt x="14" y="3960"/>
                  <a:pt x="-1" y="4323"/>
                  <a:pt x="0" y="5486"/>
                </a:cubicBezTo>
                <a:cubicBezTo>
                  <a:pt x="1" y="6670"/>
                  <a:pt x="19" y="6997"/>
                  <a:pt x="115" y="7763"/>
                </a:cubicBezTo>
                <a:cubicBezTo>
                  <a:pt x="304" y="9269"/>
                  <a:pt x="573" y="10204"/>
                  <a:pt x="939" y="10623"/>
                </a:cubicBezTo>
                <a:cubicBezTo>
                  <a:pt x="1078" y="10782"/>
                  <a:pt x="1404" y="10841"/>
                  <a:pt x="2158" y="10818"/>
                </a:cubicBezTo>
                <a:cubicBezTo>
                  <a:pt x="3179" y="10786"/>
                  <a:pt x="3186" y="10781"/>
                  <a:pt x="3412" y="10354"/>
                </a:cubicBezTo>
                <a:cubicBezTo>
                  <a:pt x="4476" y="8341"/>
                  <a:pt x="4428" y="2095"/>
                  <a:pt x="3335" y="445"/>
                </a:cubicBezTo>
                <a:cubicBezTo>
                  <a:pt x="3123" y="125"/>
                  <a:pt x="3045" y="107"/>
                  <a:pt x="2020" y="154"/>
                </a:cubicBezTo>
                <a:close/>
                <a:moveTo>
                  <a:pt x="1942" y="1773"/>
                </a:moveTo>
                <a:cubicBezTo>
                  <a:pt x="2193" y="1755"/>
                  <a:pt x="2391" y="1756"/>
                  <a:pt x="2553" y="1773"/>
                </a:cubicBezTo>
                <a:cubicBezTo>
                  <a:pt x="3040" y="1822"/>
                  <a:pt x="3193" y="2063"/>
                  <a:pt x="3391" y="2766"/>
                </a:cubicBezTo>
                <a:cubicBezTo>
                  <a:pt x="3696" y="3849"/>
                  <a:pt x="3789" y="5048"/>
                  <a:pt x="3687" y="6533"/>
                </a:cubicBezTo>
                <a:cubicBezTo>
                  <a:pt x="3623" y="7467"/>
                  <a:pt x="3369" y="8476"/>
                  <a:pt x="3121" y="8799"/>
                </a:cubicBezTo>
                <a:cubicBezTo>
                  <a:pt x="2954" y="9018"/>
                  <a:pt x="2750" y="9070"/>
                  <a:pt x="2060" y="9058"/>
                </a:cubicBezTo>
                <a:cubicBezTo>
                  <a:pt x="1591" y="9051"/>
                  <a:pt x="1163" y="8986"/>
                  <a:pt x="1107" y="8918"/>
                </a:cubicBezTo>
                <a:cubicBezTo>
                  <a:pt x="783" y="8520"/>
                  <a:pt x="579" y="7681"/>
                  <a:pt x="480" y="6360"/>
                </a:cubicBezTo>
                <a:cubicBezTo>
                  <a:pt x="360" y="4743"/>
                  <a:pt x="564" y="3033"/>
                  <a:pt x="987" y="2129"/>
                </a:cubicBezTo>
                <a:cubicBezTo>
                  <a:pt x="1108" y="1871"/>
                  <a:pt x="1246" y="1821"/>
                  <a:pt x="1942" y="1773"/>
                </a:cubicBezTo>
                <a:close/>
                <a:moveTo>
                  <a:pt x="5194" y="14488"/>
                </a:moveTo>
                <a:cubicBezTo>
                  <a:pt x="2336" y="14511"/>
                  <a:pt x="4663" y="14531"/>
                  <a:pt x="10365" y="14531"/>
                </a:cubicBezTo>
                <a:cubicBezTo>
                  <a:pt x="16066" y="14531"/>
                  <a:pt x="18405" y="14511"/>
                  <a:pt x="15561" y="14488"/>
                </a:cubicBezTo>
                <a:cubicBezTo>
                  <a:pt x="12718" y="14464"/>
                  <a:pt x="8052" y="14464"/>
                  <a:pt x="5194" y="14488"/>
                </a:cubicBezTo>
                <a:close/>
                <a:moveTo>
                  <a:pt x="10679" y="18103"/>
                </a:moveTo>
                <a:lnTo>
                  <a:pt x="10674" y="19453"/>
                </a:lnTo>
                <a:cubicBezTo>
                  <a:pt x="10670" y="20197"/>
                  <a:pt x="10686" y="20952"/>
                  <a:pt x="10709" y="21126"/>
                </a:cubicBezTo>
                <a:cubicBezTo>
                  <a:pt x="10741" y="21371"/>
                  <a:pt x="10793" y="21439"/>
                  <a:pt x="10949" y="21439"/>
                </a:cubicBezTo>
                <a:cubicBezTo>
                  <a:pt x="11204" y="21439"/>
                  <a:pt x="11235" y="21222"/>
                  <a:pt x="11226" y="19453"/>
                </a:cubicBezTo>
                <a:lnTo>
                  <a:pt x="11218" y="18103"/>
                </a:lnTo>
                <a:lnTo>
                  <a:pt x="11194" y="19463"/>
                </a:lnTo>
                <a:cubicBezTo>
                  <a:pt x="11170" y="20865"/>
                  <a:pt x="11114" y="21277"/>
                  <a:pt x="10949" y="21277"/>
                </a:cubicBezTo>
                <a:cubicBezTo>
                  <a:pt x="10784" y="21277"/>
                  <a:pt x="10728" y="20865"/>
                  <a:pt x="10703" y="19463"/>
                </a:cubicBezTo>
                <a:lnTo>
                  <a:pt x="10679" y="18103"/>
                </a:lnTo>
                <a:close/>
                <a:moveTo>
                  <a:pt x="11554" y="18190"/>
                </a:moveTo>
                <a:lnTo>
                  <a:pt x="11554" y="19809"/>
                </a:lnTo>
                <a:lnTo>
                  <a:pt x="11554" y="21439"/>
                </a:lnTo>
                <a:lnTo>
                  <a:pt x="11752" y="21439"/>
                </a:lnTo>
                <a:cubicBezTo>
                  <a:pt x="11861" y="21439"/>
                  <a:pt x="11980" y="21397"/>
                  <a:pt x="12016" y="21341"/>
                </a:cubicBezTo>
                <a:cubicBezTo>
                  <a:pt x="12105" y="21204"/>
                  <a:pt x="12200" y="20425"/>
                  <a:pt x="12200" y="19830"/>
                </a:cubicBezTo>
                <a:cubicBezTo>
                  <a:pt x="12200" y="18704"/>
                  <a:pt x="12053" y="18190"/>
                  <a:pt x="11733" y="18190"/>
                </a:cubicBezTo>
                <a:lnTo>
                  <a:pt x="11554" y="18190"/>
                </a:lnTo>
                <a:close/>
                <a:moveTo>
                  <a:pt x="8484" y="18201"/>
                </a:moveTo>
                <a:cubicBezTo>
                  <a:pt x="8434" y="18212"/>
                  <a:pt x="8384" y="18236"/>
                  <a:pt x="8337" y="18287"/>
                </a:cubicBezTo>
                <a:cubicBezTo>
                  <a:pt x="8134" y="18506"/>
                  <a:pt x="8053" y="20208"/>
                  <a:pt x="8209" y="21007"/>
                </a:cubicBezTo>
                <a:cubicBezTo>
                  <a:pt x="8282" y="21384"/>
                  <a:pt x="8322" y="21439"/>
                  <a:pt x="8532" y="21439"/>
                </a:cubicBezTo>
                <a:cubicBezTo>
                  <a:pt x="8663" y="21439"/>
                  <a:pt x="8772" y="21364"/>
                  <a:pt x="8772" y="21277"/>
                </a:cubicBezTo>
                <a:cubicBezTo>
                  <a:pt x="8772" y="21183"/>
                  <a:pt x="8702" y="21156"/>
                  <a:pt x="8601" y="21212"/>
                </a:cubicBezTo>
                <a:cubicBezTo>
                  <a:pt x="8295" y="21380"/>
                  <a:pt x="8107" y="20372"/>
                  <a:pt x="8228" y="19204"/>
                </a:cubicBezTo>
                <a:cubicBezTo>
                  <a:pt x="8289" y="18615"/>
                  <a:pt x="8415" y="18414"/>
                  <a:pt x="8633" y="18557"/>
                </a:cubicBezTo>
                <a:cubicBezTo>
                  <a:pt x="8710" y="18607"/>
                  <a:pt x="8772" y="18599"/>
                  <a:pt x="8772" y="18524"/>
                </a:cubicBezTo>
                <a:cubicBezTo>
                  <a:pt x="8772" y="18297"/>
                  <a:pt x="8633" y="18165"/>
                  <a:pt x="8484" y="18201"/>
                </a:cubicBezTo>
                <a:close/>
                <a:moveTo>
                  <a:pt x="9052" y="18211"/>
                </a:moveTo>
                <a:cubicBezTo>
                  <a:pt x="9032" y="18239"/>
                  <a:pt x="9015" y="18778"/>
                  <a:pt x="9015" y="19809"/>
                </a:cubicBezTo>
                <a:lnTo>
                  <a:pt x="9015" y="21439"/>
                </a:lnTo>
                <a:lnTo>
                  <a:pt x="9287" y="21417"/>
                </a:lnTo>
                <a:lnTo>
                  <a:pt x="9559" y="21385"/>
                </a:lnTo>
                <a:lnTo>
                  <a:pt x="9337" y="21298"/>
                </a:lnTo>
                <a:lnTo>
                  <a:pt x="9113" y="21201"/>
                </a:lnTo>
                <a:lnTo>
                  <a:pt x="9103" y="19690"/>
                </a:lnTo>
                <a:cubicBezTo>
                  <a:pt x="9095" y="18670"/>
                  <a:pt x="9072" y="18183"/>
                  <a:pt x="9052" y="18211"/>
                </a:cubicBezTo>
                <a:close/>
                <a:moveTo>
                  <a:pt x="10084" y="18222"/>
                </a:moveTo>
                <a:cubicBezTo>
                  <a:pt x="10050" y="18209"/>
                  <a:pt x="10013" y="18212"/>
                  <a:pt x="9975" y="18233"/>
                </a:cubicBezTo>
                <a:cubicBezTo>
                  <a:pt x="9753" y="18353"/>
                  <a:pt x="9689" y="18652"/>
                  <a:pt x="9668" y="19679"/>
                </a:cubicBezTo>
                <a:cubicBezTo>
                  <a:pt x="9654" y="20386"/>
                  <a:pt x="9666" y="20618"/>
                  <a:pt x="9738" y="20985"/>
                </a:cubicBezTo>
                <a:cubicBezTo>
                  <a:pt x="9811" y="21361"/>
                  <a:pt x="9857" y="21439"/>
                  <a:pt x="10018" y="21439"/>
                </a:cubicBezTo>
                <a:cubicBezTo>
                  <a:pt x="10254" y="21439"/>
                  <a:pt x="10339" y="21202"/>
                  <a:pt x="10383" y="20413"/>
                </a:cubicBezTo>
                <a:cubicBezTo>
                  <a:pt x="10451" y="19205"/>
                  <a:pt x="10322" y="18315"/>
                  <a:pt x="10084" y="18222"/>
                </a:cubicBezTo>
                <a:close/>
                <a:moveTo>
                  <a:pt x="9996" y="18535"/>
                </a:moveTo>
                <a:cubicBezTo>
                  <a:pt x="10079" y="18494"/>
                  <a:pt x="10168" y="18606"/>
                  <a:pt x="10244" y="18913"/>
                </a:cubicBezTo>
                <a:cubicBezTo>
                  <a:pt x="10375" y="19441"/>
                  <a:pt x="10380" y="20274"/>
                  <a:pt x="10253" y="20759"/>
                </a:cubicBezTo>
                <a:cubicBezTo>
                  <a:pt x="10044" y="21549"/>
                  <a:pt x="9740" y="21006"/>
                  <a:pt x="9740" y="19841"/>
                </a:cubicBezTo>
                <a:cubicBezTo>
                  <a:pt x="9740" y="19096"/>
                  <a:pt x="9858" y="18603"/>
                  <a:pt x="9996" y="18535"/>
                </a:cubicBezTo>
                <a:close/>
                <a:moveTo>
                  <a:pt x="11749" y="18535"/>
                </a:moveTo>
                <a:cubicBezTo>
                  <a:pt x="11909" y="18473"/>
                  <a:pt x="12067" y="18853"/>
                  <a:pt x="12120" y="19420"/>
                </a:cubicBezTo>
                <a:cubicBezTo>
                  <a:pt x="12176" y="20010"/>
                  <a:pt x="12076" y="20915"/>
                  <a:pt x="11941" y="21028"/>
                </a:cubicBezTo>
                <a:cubicBezTo>
                  <a:pt x="11884" y="21076"/>
                  <a:pt x="11792" y="21154"/>
                  <a:pt x="11736" y="21201"/>
                </a:cubicBezTo>
                <a:cubicBezTo>
                  <a:pt x="11605" y="21311"/>
                  <a:pt x="11587" y="21117"/>
                  <a:pt x="11602" y="19712"/>
                </a:cubicBezTo>
                <a:lnTo>
                  <a:pt x="11616" y="18589"/>
                </a:lnTo>
                <a:lnTo>
                  <a:pt x="11749" y="18535"/>
                </a:lnTo>
                <a:close/>
              </a:path>
            </a:pathLst>
          </a:custGeom>
          <a:ln w="12700">
            <a:miter lim="400000"/>
          </a:ln>
          <a:effectLst>
            <a:outerShdw sx="100000" sy="100000" kx="0" ky="0" algn="b" rotWithShape="0" blurRad="977900" dist="34230" dir="19840828">
              <a:srgbClr val="000000">
                <a:alpha val="20169"/>
              </a:srgbClr>
            </a:outerShdw>
          </a:effectLst>
        </p:spPr>
      </p:pic>
      <p:pic>
        <p:nvPicPr>
          <p:cNvPr id="332" name="tietoevry-logo-neutral-rgb_M.png" descr="tietoevry-logo-neutral-rgb_M.png"/>
          <p:cNvPicPr>
            <a:picLocks noChangeAspect="1"/>
          </p:cNvPicPr>
          <p:nvPr/>
        </p:nvPicPr>
        <p:blipFill>
          <a:blip r:embed="rId8">
            <a:extLst/>
          </a:blip>
          <a:stretch>
            <a:fillRect/>
          </a:stretch>
        </p:blipFill>
        <p:spPr>
          <a:xfrm>
            <a:off x="313880" y="13083446"/>
            <a:ext cx="1965610" cy="482601"/>
          </a:xfrm>
          <a:prstGeom prst="rect">
            <a:avLst/>
          </a:prstGeom>
          <a:ln w="12700">
            <a:miter lim="400000"/>
          </a:ln>
        </p:spPr>
      </p:pic>
      <p:sp>
        <p:nvSpPr>
          <p:cNvPr id="333"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01 AWS Cloud Logo.png" descr="01 AWS Cloud Logo.png"/>
          <p:cNvPicPr>
            <a:picLocks noChangeAspect="1"/>
          </p:cNvPicPr>
          <p:nvPr/>
        </p:nvPicPr>
        <p:blipFill>
          <a:blip r:embed="rId9">
            <a:extLst/>
          </a:blip>
          <a:stretch>
            <a:fillRect/>
          </a:stretch>
        </p:blipFill>
        <p:spPr>
          <a:xfrm>
            <a:off x="9696601" y="3681136"/>
            <a:ext cx="4990798" cy="4990797"/>
          </a:xfrm>
          <a:prstGeom prst="rect">
            <a:avLst/>
          </a:prstGeom>
          <a:ln w="25400">
            <a:miter lim="400000"/>
          </a:ln>
          <a:effectLst>
            <a:outerShdw sx="100000" sy="100000" kx="0" ky="0" algn="b" rotWithShape="0" blurRad="977900" dist="34230" dir="19840828">
              <a:srgbClr val="000000">
                <a:alpha val="20169"/>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4">
                <a:hueOff val="98084"/>
                <a:satOff val="13004"/>
                <a:lumOff val="3418"/>
              </a:schemeClr>
            </a:gs>
            <a:gs pos="100000">
              <a:schemeClr val="accent4">
                <a:satOff val="-34419"/>
                <a:lumOff val="-17923"/>
              </a:schemeClr>
            </a:gs>
          </a:gsLst>
          <a:lin ang="5400000" scaled="0"/>
        </a:gradFill>
      </p:bgPr>
    </p:bg>
    <p:spTree>
      <p:nvGrpSpPr>
        <p:cNvPr id="1" name=""/>
        <p:cNvGrpSpPr/>
        <p:nvPr/>
      </p:nvGrpSpPr>
      <p:grpSpPr>
        <a:xfrm>
          <a:off x="0" y="0"/>
          <a:ext cx="0" cy="0"/>
          <a:chOff x="0" y="0"/>
          <a:chExt cx="0" cy="0"/>
        </a:xfrm>
      </p:grpSpPr>
      <p:sp>
        <p:nvSpPr>
          <p:cNvPr id="336" name="AWS Q4 2019 Marketshare"/>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AWS Q4 2019 Marketshare</a:t>
            </a:r>
          </a:p>
        </p:txBody>
      </p:sp>
      <p:sp>
        <p:nvSpPr>
          <p:cNvPr id="337" name="32.4%"/>
          <p:cNvSpPr txBox="1"/>
          <p:nvPr>
            <p:ph type="body" idx="1"/>
          </p:nvPr>
        </p:nvSpPr>
        <p:spPr>
          <a:prstGeom prst="rect">
            <a:avLst/>
          </a:prstGeom>
        </p:spPr>
        <p:txBody>
          <a:bodyPr/>
          <a:lstStyle/>
          <a:p>
            <a:pPr/>
            <a:r>
              <a:t>32.4%</a:t>
            </a:r>
          </a:p>
        </p:txBody>
      </p:sp>
      <p:sp>
        <p:nvSpPr>
          <p:cNvPr id="338" name="Source: Canalys Cloud Channel Analysis, January 2020"/>
          <p:cNvSpPr txBox="1"/>
          <p:nvPr/>
        </p:nvSpPr>
        <p:spPr>
          <a:xfrm>
            <a:off x="8196986" y="12208625"/>
            <a:ext cx="7990028" cy="5430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400">
                <a:solidFill>
                  <a:srgbClr val="FFFFFF"/>
                </a:solidFill>
                <a:latin typeface="Publico Text Semibold"/>
                <a:ea typeface="Publico Text Semibold"/>
                <a:cs typeface="Publico Text Semibold"/>
                <a:sym typeface="Publico Text Semibold"/>
              </a:defRPr>
            </a:lvl1pPr>
          </a:lstStyle>
          <a:p>
            <a:pPr/>
            <a:r>
              <a:t>Source: Canalys Cloud Channel Analysis, January 2020</a:t>
            </a:r>
          </a:p>
        </p:txBody>
      </p:sp>
      <p:sp>
        <p:nvSpPr>
          <p:cNvPr id="339"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Screen Shot 2020-05-28 at 21.30.09.png" descr="Screen Shot 2020-05-28 at 21.30.09.png"/>
          <p:cNvPicPr>
            <a:picLocks noChangeAspect="0"/>
          </p:cNvPicPr>
          <p:nvPr>
            <p:ph type="pic" idx="13"/>
          </p:nvPr>
        </p:nvPicPr>
        <p:blipFill>
          <a:blip r:embed="rId3">
            <a:extLst/>
          </a:blip>
          <a:srcRect l="0" t="2749" r="0" b="2749"/>
          <a:stretch>
            <a:fillRect/>
          </a:stretch>
        </p:blipFill>
        <p:spPr>
          <a:xfrm>
            <a:off x="1778000" y="327808"/>
            <a:ext cx="20828000" cy="10693401"/>
          </a:xfrm>
          <a:prstGeom prst="rect">
            <a:avLst/>
          </a:prstGeom>
        </p:spPr>
      </p:pic>
      <p:sp>
        <p:nvSpPr>
          <p:cNvPr id="344"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345" name="AWS Regions"/>
          <p:cNvSpPr txBox="1"/>
          <p:nvPr/>
        </p:nvSpPr>
        <p:spPr>
          <a:xfrm>
            <a:off x="10523550" y="11054214"/>
            <a:ext cx="3336900" cy="90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90000"/>
              </a:lnSpc>
              <a:spcBef>
                <a:spcPts val="0"/>
              </a:spcBef>
              <a:tabLst/>
              <a:defRPr spc="-44" sz="4400">
                <a:solidFill>
                  <a:srgbClr val="227AAE"/>
                </a:solidFill>
                <a:latin typeface="Publico Text Roman"/>
                <a:ea typeface="Publico Text Roman"/>
                <a:cs typeface="Publico Text Roman"/>
                <a:sym typeface="Publico Text Roman"/>
              </a:defRPr>
            </a:lvl1pPr>
          </a:lstStyle>
          <a:p>
            <a:pPr/>
            <a:r>
              <a:t>AWS Regions</a:t>
            </a:r>
          </a:p>
        </p:txBody>
      </p:sp>
      <p:sp>
        <p:nvSpPr>
          <p:cNvPr id="346" name="Accurate per  2020.05.30"/>
          <p:cNvSpPr txBox="1"/>
          <p:nvPr/>
        </p:nvSpPr>
        <p:spPr>
          <a:xfrm>
            <a:off x="10304678" y="11916316"/>
            <a:ext cx="3774644" cy="5430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400">
                <a:solidFill>
                  <a:srgbClr val="7F8081"/>
                </a:solidFill>
                <a:latin typeface="Publico Text Semibold"/>
                <a:ea typeface="Publico Text Semibold"/>
                <a:cs typeface="Publico Text Semibold"/>
                <a:sym typeface="Publico Text Semibold"/>
              </a:defRPr>
            </a:lvl1pPr>
          </a:lstStyle>
          <a:p>
            <a:pPr/>
            <a:r>
              <a:t>Accurate per  2020.05.30</a:t>
            </a:r>
          </a:p>
        </p:txBody>
      </p:sp>
      <p:sp>
        <p:nvSpPr>
          <p:cNvPr id="347"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1" name="Image" descr="Image"/>
          <p:cNvPicPr>
            <a:picLocks noChangeAspect="1"/>
          </p:cNvPicPr>
          <p:nvPr/>
        </p:nvPicPr>
        <p:blipFill>
          <a:blip r:embed="rId3">
            <a:extLst/>
          </a:blip>
          <a:stretch>
            <a:fillRect/>
          </a:stretch>
        </p:blipFill>
        <p:spPr>
          <a:xfrm>
            <a:off x="18722925" y="7591367"/>
            <a:ext cx="2057048" cy="2057048"/>
          </a:xfrm>
          <a:prstGeom prst="rect">
            <a:avLst/>
          </a:prstGeom>
          <a:ln w="12700">
            <a:miter lim="400000"/>
          </a:ln>
          <a:effectLst>
            <a:outerShdw sx="100000" sy="100000" kx="0" ky="0" algn="b" rotWithShape="0" blurRad="292100" dist="90371" dir="5400000">
              <a:srgbClr val="000000">
                <a:alpha val="48146"/>
              </a:srgbClr>
            </a:outerShdw>
          </a:effectLst>
        </p:spPr>
      </p:pic>
      <p:pic>
        <p:nvPicPr>
          <p:cNvPr id="352" name="Image" descr="Image"/>
          <p:cNvPicPr>
            <a:picLocks noChangeAspect="1"/>
          </p:cNvPicPr>
          <p:nvPr/>
        </p:nvPicPr>
        <p:blipFill>
          <a:blip r:embed="rId4">
            <a:extLst/>
          </a:blip>
          <a:stretch>
            <a:fillRect/>
          </a:stretch>
        </p:blipFill>
        <p:spPr>
          <a:xfrm>
            <a:off x="3867111" y="3465453"/>
            <a:ext cx="2423270" cy="2423270"/>
          </a:xfrm>
          <a:prstGeom prst="rect">
            <a:avLst/>
          </a:prstGeom>
          <a:ln w="12700">
            <a:miter lim="400000"/>
          </a:ln>
          <a:effectLst>
            <a:outerShdw sx="100000" sy="100000" kx="0" ky="0" algn="b" rotWithShape="0" blurRad="292100" dist="90371" dir="5400000">
              <a:srgbClr val="000000">
                <a:alpha val="48146"/>
              </a:srgbClr>
            </a:outerShdw>
          </a:effectLst>
        </p:spPr>
      </p:pic>
      <p:pic>
        <p:nvPicPr>
          <p:cNvPr id="353" name="Image" descr="Image"/>
          <p:cNvPicPr>
            <a:picLocks noChangeAspect="1"/>
          </p:cNvPicPr>
          <p:nvPr/>
        </p:nvPicPr>
        <p:blipFill>
          <a:blip r:embed="rId5">
            <a:extLst/>
          </a:blip>
          <a:stretch>
            <a:fillRect/>
          </a:stretch>
        </p:blipFill>
        <p:spPr>
          <a:xfrm>
            <a:off x="2897906" y="9042197"/>
            <a:ext cx="2790902" cy="2790903"/>
          </a:xfrm>
          <a:prstGeom prst="rect">
            <a:avLst/>
          </a:prstGeom>
          <a:ln w="12700">
            <a:miter lim="400000"/>
          </a:ln>
          <a:effectLst>
            <a:outerShdw sx="100000" sy="100000" kx="0" ky="0" algn="b" rotWithShape="0" blurRad="292100" dist="90371" dir="5400000">
              <a:srgbClr val="000000">
                <a:alpha val="48146"/>
              </a:srgbClr>
            </a:outerShdw>
          </a:effectLst>
        </p:spPr>
      </p:pic>
      <p:pic>
        <p:nvPicPr>
          <p:cNvPr id="354" name="Image" descr="Image"/>
          <p:cNvPicPr>
            <a:picLocks noChangeAspect="1"/>
          </p:cNvPicPr>
          <p:nvPr/>
        </p:nvPicPr>
        <p:blipFill>
          <a:blip r:embed="rId6">
            <a:extLst/>
          </a:blip>
          <a:stretch>
            <a:fillRect/>
          </a:stretch>
        </p:blipFill>
        <p:spPr>
          <a:xfrm>
            <a:off x="5578607" y="5052912"/>
            <a:ext cx="2976334" cy="2976335"/>
          </a:xfrm>
          <a:prstGeom prst="rect">
            <a:avLst/>
          </a:prstGeom>
          <a:ln w="12700">
            <a:miter lim="400000"/>
          </a:ln>
          <a:effectLst>
            <a:outerShdw sx="100000" sy="100000" kx="0" ky="0" algn="b" rotWithShape="0" blurRad="292100" dist="90371" dir="5400000">
              <a:srgbClr val="000000">
                <a:alpha val="48146"/>
              </a:srgbClr>
            </a:outerShdw>
          </a:effectLst>
        </p:spPr>
      </p:pic>
      <p:pic>
        <p:nvPicPr>
          <p:cNvPr id="355" name="Image" descr="Image"/>
          <p:cNvPicPr>
            <a:picLocks noChangeAspect="1"/>
          </p:cNvPicPr>
          <p:nvPr/>
        </p:nvPicPr>
        <p:blipFill>
          <a:blip r:embed="rId7">
            <a:extLst/>
          </a:blip>
          <a:stretch>
            <a:fillRect/>
          </a:stretch>
        </p:blipFill>
        <p:spPr>
          <a:xfrm>
            <a:off x="16382124" y="7165434"/>
            <a:ext cx="2908914" cy="2908915"/>
          </a:xfrm>
          <a:prstGeom prst="rect">
            <a:avLst/>
          </a:prstGeom>
          <a:ln w="12700">
            <a:miter lim="400000"/>
          </a:ln>
          <a:effectLst>
            <a:outerShdw sx="100000" sy="100000" kx="0" ky="0" algn="b" rotWithShape="0" blurRad="292100" dist="90371" dir="5400000">
              <a:srgbClr val="000000">
                <a:alpha val="48146"/>
              </a:srgbClr>
            </a:outerShdw>
          </a:effectLst>
        </p:spPr>
      </p:pic>
      <p:pic>
        <p:nvPicPr>
          <p:cNvPr id="356" name="Image" descr="Image"/>
          <p:cNvPicPr>
            <a:picLocks noChangeAspect="1"/>
          </p:cNvPicPr>
          <p:nvPr/>
        </p:nvPicPr>
        <p:blipFill>
          <a:blip r:embed="rId8">
            <a:extLst/>
          </a:blip>
          <a:stretch>
            <a:fillRect/>
          </a:stretch>
        </p:blipFill>
        <p:spPr>
          <a:xfrm>
            <a:off x="14746986" y="8234462"/>
            <a:ext cx="2157061" cy="215706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57" name="Image" descr="Image"/>
          <p:cNvPicPr>
            <a:picLocks noChangeAspect="1"/>
          </p:cNvPicPr>
          <p:nvPr/>
        </p:nvPicPr>
        <p:blipFill>
          <a:blip r:embed="rId9">
            <a:extLst/>
          </a:blip>
          <a:stretch>
            <a:fillRect/>
          </a:stretch>
        </p:blipFill>
        <p:spPr>
          <a:xfrm>
            <a:off x="12065796" y="8397407"/>
            <a:ext cx="2790903" cy="2790902"/>
          </a:xfrm>
          <a:prstGeom prst="rect">
            <a:avLst/>
          </a:prstGeom>
          <a:ln w="12700">
            <a:miter lim="400000"/>
          </a:ln>
          <a:effectLst>
            <a:outerShdw sx="100000" sy="100000" kx="0" ky="0" algn="b" rotWithShape="0" blurRad="292100" dist="90371" dir="5400000">
              <a:srgbClr val="000000">
                <a:alpha val="48146"/>
              </a:srgbClr>
            </a:outerShdw>
          </a:effectLst>
        </p:spPr>
      </p:pic>
      <p:pic>
        <p:nvPicPr>
          <p:cNvPr id="358" name="Image" descr="Image"/>
          <p:cNvPicPr>
            <a:picLocks noChangeAspect="1"/>
          </p:cNvPicPr>
          <p:nvPr/>
        </p:nvPicPr>
        <p:blipFill>
          <a:blip r:embed="rId10">
            <a:extLst/>
          </a:blip>
          <a:stretch>
            <a:fillRect/>
          </a:stretch>
        </p:blipFill>
        <p:spPr>
          <a:xfrm>
            <a:off x="7798772" y="7398552"/>
            <a:ext cx="2157061" cy="215706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59" name="Image" descr="Image"/>
          <p:cNvPicPr>
            <a:picLocks noChangeAspect="1"/>
          </p:cNvPicPr>
          <p:nvPr/>
        </p:nvPicPr>
        <p:blipFill>
          <a:blip r:embed="rId11">
            <a:extLst/>
          </a:blip>
          <a:stretch>
            <a:fillRect/>
          </a:stretch>
        </p:blipFill>
        <p:spPr>
          <a:xfrm>
            <a:off x="11787923" y="6229526"/>
            <a:ext cx="2057048" cy="2057048"/>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0" name="Image" descr="Image"/>
          <p:cNvPicPr>
            <a:picLocks noChangeAspect="1"/>
          </p:cNvPicPr>
          <p:nvPr/>
        </p:nvPicPr>
        <p:blipFill>
          <a:blip r:embed="rId12">
            <a:extLst/>
          </a:blip>
          <a:stretch>
            <a:fillRect/>
          </a:stretch>
        </p:blipFill>
        <p:spPr>
          <a:xfrm>
            <a:off x="9780896" y="4854161"/>
            <a:ext cx="1796201" cy="1796201"/>
          </a:xfrm>
          <a:prstGeom prst="rect">
            <a:avLst/>
          </a:prstGeom>
          <a:ln w="12700">
            <a:miter lim="400000"/>
          </a:ln>
          <a:effectLst>
            <a:outerShdw sx="100000" sy="100000" kx="0" ky="0" algn="b" rotWithShape="0" blurRad="292100" dist="90371" dir="5400000">
              <a:srgbClr val="000000">
                <a:alpha val="48146"/>
              </a:srgbClr>
            </a:outerShdw>
            <a:reflection blurRad="0" stA="50000" stPos="0" endA="0" endPos="40000" dist="0" dir="5400000" fadeDir="5400000" sx="100000" sy="-100000" kx="0" ky="0" algn="bl" rotWithShape="0"/>
          </a:effectLst>
        </p:spPr>
      </p:pic>
      <p:pic>
        <p:nvPicPr>
          <p:cNvPr id="361" name="Image" descr="Image"/>
          <p:cNvPicPr>
            <a:picLocks noChangeAspect="1"/>
          </p:cNvPicPr>
          <p:nvPr/>
        </p:nvPicPr>
        <p:blipFill>
          <a:blip r:embed="rId13">
            <a:extLst/>
          </a:blip>
          <a:stretch>
            <a:fillRect/>
          </a:stretch>
        </p:blipFill>
        <p:spPr>
          <a:xfrm>
            <a:off x="9696192" y="8765401"/>
            <a:ext cx="2423270" cy="2423270"/>
          </a:xfrm>
          <a:prstGeom prst="rect">
            <a:avLst/>
          </a:prstGeom>
          <a:ln w="12700">
            <a:miter lim="400000"/>
          </a:ln>
          <a:effectLst>
            <a:outerShdw sx="100000" sy="100000" kx="0" ky="0" algn="b" rotWithShape="0" blurRad="292100" dist="90371" dir="5400000">
              <a:srgbClr val="000000">
                <a:alpha val="48146"/>
              </a:srgbClr>
            </a:outerShdw>
          </a:effectLst>
        </p:spPr>
      </p:pic>
      <p:sp>
        <p:nvSpPr>
          <p:cNvPr id="362" name="AWS Services"/>
          <p:cNvSpPr txBox="1"/>
          <p:nvPr>
            <p:ph type="title"/>
          </p:nvPr>
        </p:nvSpPr>
        <p:spPr>
          <a:prstGeom prst="rect">
            <a:avLst/>
          </a:prstGeom>
        </p:spPr>
        <p:txBody>
          <a:bodyPr/>
          <a:lstStyle/>
          <a:p>
            <a:pPr/>
            <a:r>
              <a:t>AWS Services</a:t>
            </a:r>
          </a:p>
        </p:txBody>
      </p:sp>
      <p:sp>
        <p:nvSpPr>
          <p:cNvPr id="363"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pic>
        <p:nvPicPr>
          <p:cNvPr id="365" name="Image" descr="Image"/>
          <p:cNvPicPr>
            <a:picLocks noChangeAspect="1"/>
          </p:cNvPicPr>
          <p:nvPr/>
        </p:nvPicPr>
        <p:blipFill>
          <a:blip r:embed="rId14">
            <a:extLst/>
          </a:blip>
          <a:stretch>
            <a:fillRect/>
          </a:stretch>
        </p:blipFill>
        <p:spPr>
          <a:xfrm>
            <a:off x="8093777" y="5462549"/>
            <a:ext cx="2157061" cy="215706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6" name="Image" descr="Image"/>
          <p:cNvPicPr>
            <a:picLocks noChangeAspect="1"/>
          </p:cNvPicPr>
          <p:nvPr/>
        </p:nvPicPr>
        <p:blipFill>
          <a:blip r:embed="rId15">
            <a:extLst/>
          </a:blip>
          <a:stretch>
            <a:fillRect/>
          </a:stretch>
        </p:blipFill>
        <p:spPr>
          <a:xfrm>
            <a:off x="9815496" y="6681789"/>
            <a:ext cx="2423270" cy="242327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7" name="Image" descr="Image"/>
          <p:cNvPicPr>
            <a:picLocks noChangeAspect="1"/>
          </p:cNvPicPr>
          <p:nvPr/>
        </p:nvPicPr>
        <p:blipFill>
          <a:blip r:embed="rId16">
            <a:extLst/>
          </a:blip>
          <a:stretch>
            <a:fillRect/>
          </a:stretch>
        </p:blipFill>
        <p:spPr>
          <a:xfrm>
            <a:off x="11327362" y="7640670"/>
            <a:ext cx="2157062" cy="2157061"/>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8" name="Image" descr="Image"/>
          <p:cNvPicPr>
            <a:picLocks noChangeAspect="1"/>
          </p:cNvPicPr>
          <p:nvPr/>
        </p:nvPicPr>
        <p:blipFill>
          <a:blip r:embed="rId17">
            <a:extLst/>
          </a:blip>
          <a:stretch>
            <a:fillRect/>
          </a:stretch>
        </p:blipFill>
        <p:spPr>
          <a:xfrm>
            <a:off x="13499321" y="5216009"/>
            <a:ext cx="3157613" cy="3157614"/>
          </a:xfrm>
          <a:prstGeom prst="rect">
            <a:avLst/>
          </a:prstGeom>
          <a:ln w="12700">
            <a:miter lim="400000"/>
          </a:ln>
          <a:effectLst>
            <a:outerShdw sx="100000" sy="100000" kx="0" ky="0" algn="b" rotWithShape="0" blurRad="292100" dist="90371" dir="5400000">
              <a:srgbClr val="000000">
                <a:alpha val="48146"/>
              </a:srgbClr>
            </a:outerShdw>
          </a:effectLst>
        </p:spPr>
      </p:pic>
      <p:pic>
        <p:nvPicPr>
          <p:cNvPr id="369" name="Image" descr="Image"/>
          <p:cNvPicPr>
            <a:picLocks noChangeAspect="1"/>
          </p:cNvPicPr>
          <p:nvPr/>
        </p:nvPicPr>
        <p:blipFill>
          <a:blip r:embed="rId18">
            <a:extLst/>
          </a:blip>
          <a:stretch>
            <a:fillRect/>
          </a:stretch>
        </p:blipFill>
        <p:spPr>
          <a:xfrm>
            <a:off x="11406245" y="4866463"/>
            <a:ext cx="2057048" cy="2057048"/>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0" name="Image" descr="Image"/>
          <p:cNvPicPr>
            <a:picLocks noChangeAspect="1"/>
          </p:cNvPicPr>
          <p:nvPr/>
        </p:nvPicPr>
        <p:blipFill>
          <a:blip r:embed="rId19">
            <a:extLst/>
          </a:blip>
          <a:stretch>
            <a:fillRect/>
          </a:stretch>
        </p:blipFill>
        <p:spPr>
          <a:xfrm>
            <a:off x="6974052" y="6816225"/>
            <a:ext cx="1401357" cy="1401356"/>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1" name="Image" descr="Image"/>
          <p:cNvPicPr>
            <a:picLocks noChangeAspect="1"/>
          </p:cNvPicPr>
          <p:nvPr/>
        </p:nvPicPr>
        <p:blipFill>
          <a:blip r:embed="rId20">
            <a:extLst/>
          </a:blip>
          <a:stretch>
            <a:fillRect/>
          </a:stretch>
        </p:blipFill>
        <p:spPr>
          <a:xfrm>
            <a:off x="16165427" y="4505635"/>
            <a:ext cx="2790902" cy="2790902"/>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2" name="Image" descr="Image"/>
          <p:cNvPicPr>
            <a:picLocks noChangeAspect="1"/>
          </p:cNvPicPr>
          <p:nvPr/>
        </p:nvPicPr>
        <p:blipFill>
          <a:blip r:embed="rId21">
            <a:extLst/>
          </a:blip>
          <a:stretch>
            <a:fillRect/>
          </a:stretch>
        </p:blipFill>
        <p:spPr>
          <a:xfrm>
            <a:off x="5589198" y="7868276"/>
            <a:ext cx="2580062" cy="2580062"/>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3" name="Image" descr="Image"/>
          <p:cNvPicPr>
            <a:picLocks noChangeAspect="1"/>
          </p:cNvPicPr>
          <p:nvPr/>
        </p:nvPicPr>
        <p:blipFill>
          <a:blip r:embed="rId22">
            <a:extLst/>
          </a:blip>
          <a:stretch>
            <a:fillRect/>
          </a:stretch>
        </p:blipFill>
        <p:spPr>
          <a:xfrm>
            <a:off x="2229392" y="5587169"/>
            <a:ext cx="3859469" cy="3859469"/>
          </a:xfrm>
          <a:prstGeom prst="rect">
            <a:avLst/>
          </a:prstGeom>
          <a:ln w="12700">
            <a:miter lim="400000"/>
          </a:ln>
          <a:effectLst>
            <a:outerShdw sx="100000" sy="100000" kx="0" ky="0" algn="b" rotWithShape="0" blurRad="292100" dist="90371" dir="5400000">
              <a:srgbClr val="000000">
                <a:alpha val="48146"/>
              </a:srgbClr>
            </a:outerShdw>
          </a:effectLst>
        </p:spPr>
      </p:pic>
      <p:pic>
        <p:nvPicPr>
          <p:cNvPr id="374" name="Image" descr="Image"/>
          <p:cNvPicPr>
            <a:picLocks noChangeAspect="1"/>
          </p:cNvPicPr>
          <p:nvPr/>
        </p:nvPicPr>
        <p:blipFill>
          <a:blip r:embed="rId23">
            <a:extLst/>
          </a:blip>
          <a:stretch>
            <a:fillRect/>
          </a:stretch>
        </p:blipFill>
        <p:spPr>
          <a:xfrm>
            <a:off x="7331831" y="9508569"/>
            <a:ext cx="3090942" cy="3090942"/>
          </a:xfrm>
          <a:prstGeom prst="rect">
            <a:avLst/>
          </a:prstGeom>
          <a:ln w="12700">
            <a:miter lim="400000"/>
          </a:ln>
          <a:effectLst>
            <a:outerShdw sx="100000" sy="100000" kx="0" ky="0" algn="b" rotWithShape="0" blurRad="355600" dist="0" dir="0">
              <a:srgbClr val="000000">
                <a:alpha val="75000"/>
              </a:srgbClr>
            </a:outerShdw>
          </a:effectLst>
        </p:spPr>
      </p:pic>
      <p:pic>
        <p:nvPicPr>
          <p:cNvPr id="375" name="Image" descr="Image"/>
          <p:cNvPicPr>
            <a:picLocks noChangeAspect="1"/>
          </p:cNvPicPr>
          <p:nvPr/>
        </p:nvPicPr>
        <p:blipFill>
          <a:blip r:embed="rId24">
            <a:extLst/>
          </a:blip>
          <a:stretch>
            <a:fillRect/>
          </a:stretch>
        </p:blipFill>
        <p:spPr>
          <a:xfrm>
            <a:off x="10315563" y="10514890"/>
            <a:ext cx="2157061" cy="2157061"/>
          </a:xfrm>
          <a:prstGeom prst="rect">
            <a:avLst/>
          </a:prstGeom>
          <a:ln w="12700">
            <a:miter lim="400000"/>
          </a:ln>
          <a:effectLst>
            <a:outerShdw sx="100000" sy="100000" kx="0" ky="0" algn="b" rotWithShape="0" blurRad="355600" dist="0" dir="0">
              <a:srgbClr val="000000">
                <a:alpha val="75000"/>
              </a:srgbClr>
            </a:outerShdw>
          </a:effectLst>
        </p:spPr>
      </p:pic>
      <p:pic>
        <p:nvPicPr>
          <p:cNvPr id="376" name="Image" descr="Image"/>
          <p:cNvPicPr>
            <a:picLocks noChangeAspect="1"/>
          </p:cNvPicPr>
          <p:nvPr/>
        </p:nvPicPr>
        <p:blipFill>
          <a:blip r:embed="rId25">
            <a:extLst/>
          </a:blip>
          <a:stretch>
            <a:fillRect/>
          </a:stretch>
        </p:blipFill>
        <p:spPr>
          <a:xfrm>
            <a:off x="14348730" y="10316271"/>
            <a:ext cx="2258192" cy="2258193"/>
          </a:xfrm>
          <a:prstGeom prst="rect">
            <a:avLst/>
          </a:prstGeom>
          <a:ln w="12700">
            <a:miter lim="400000"/>
          </a:ln>
          <a:effectLst>
            <a:outerShdw sx="100000" sy="100000" kx="0" ky="0" algn="b" rotWithShape="0" blurRad="355600" dist="0" dir="0">
              <a:srgbClr val="000000">
                <a:alpha val="75000"/>
              </a:srgbClr>
            </a:outerShdw>
          </a:effectLst>
        </p:spPr>
      </p:pic>
      <p:pic>
        <p:nvPicPr>
          <p:cNvPr id="377" name="Image" descr="Image"/>
          <p:cNvPicPr>
            <a:picLocks noChangeAspect="1"/>
          </p:cNvPicPr>
          <p:nvPr/>
        </p:nvPicPr>
        <p:blipFill>
          <a:blip r:embed="rId26">
            <a:extLst/>
          </a:blip>
          <a:stretch>
            <a:fillRect/>
          </a:stretch>
        </p:blipFill>
        <p:spPr>
          <a:xfrm>
            <a:off x="16349243" y="9842405"/>
            <a:ext cx="2423271" cy="2423270"/>
          </a:xfrm>
          <a:prstGeom prst="rect">
            <a:avLst/>
          </a:prstGeom>
          <a:ln w="12700">
            <a:miter lim="400000"/>
          </a:ln>
          <a:effectLst>
            <a:outerShdw sx="100000" sy="100000" kx="0" ky="0" algn="b" rotWithShape="0" blurRad="355600" dist="0" dir="0">
              <a:srgbClr val="000000">
                <a:alpha val="75000"/>
              </a:srgbClr>
            </a:outerShdw>
          </a:effectLst>
        </p:spPr>
      </p:pic>
      <p:pic>
        <p:nvPicPr>
          <p:cNvPr id="378" name="Image" descr="Image"/>
          <p:cNvPicPr>
            <a:picLocks noChangeAspect="1"/>
          </p:cNvPicPr>
          <p:nvPr/>
        </p:nvPicPr>
        <p:blipFill>
          <a:blip r:embed="rId27">
            <a:extLst/>
          </a:blip>
          <a:stretch>
            <a:fillRect/>
          </a:stretch>
        </p:blipFill>
        <p:spPr>
          <a:xfrm>
            <a:off x="18166610" y="9415488"/>
            <a:ext cx="3205866" cy="3205866"/>
          </a:xfrm>
          <a:prstGeom prst="rect">
            <a:avLst/>
          </a:prstGeom>
          <a:ln w="12700">
            <a:miter lim="400000"/>
          </a:ln>
        </p:spPr>
      </p:pic>
      <p:pic>
        <p:nvPicPr>
          <p:cNvPr id="379" name="Image" descr="Image"/>
          <p:cNvPicPr>
            <a:picLocks noChangeAspect="1"/>
          </p:cNvPicPr>
          <p:nvPr/>
        </p:nvPicPr>
        <p:blipFill>
          <a:blip r:embed="rId28">
            <a:extLst/>
          </a:blip>
          <a:stretch>
            <a:fillRect/>
          </a:stretch>
        </p:blipFill>
        <p:spPr>
          <a:xfrm>
            <a:off x="12249612" y="10381785"/>
            <a:ext cx="2423271" cy="2423271"/>
          </a:xfrm>
          <a:prstGeom prst="rect">
            <a:avLst/>
          </a:prstGeom>
          <a:ln w="12700">
            <a:miter lim="400000"/>
          </a:ln>
          <a:effectLst>
            <a:outerShdw sx="100000" sy="100000" kx="0" ky="0" algn="b" rotWithShape="0" blurRad="355600" dist="0" dir="0">
              <a:srgbClr val="000000">
                <a:alpha val="75000"/>
              </a:srgbClr>
            </a:outerShdw>
          </a:effectLst>
        </p:spPr>
      </p:pic>
      <p:pic>
        <p:nvPicPr>
          <p:cNvPr id="380" name="Image" descr="Image"/>
          <p:cNvPicPr>
            <a:picLocks noChangeAspect="1"/>
          </p:cNvPicPr>
          <p:nvPr/>
        </p:nvPicPr>
        <p:blipFill>
          <a:blip r:embed="rId29">
            <a:extLst/>
          </a:blip>
          <a:stretch>
            <a:fillRect/>
          </a:stretch>
        </p:blipFill>
        <p:spPr>
          <a:xfrm>
            <a:off x="18579157" y="3829078"/>
            <a:ext cx="3846366" cy="3846366"/>
          </a:xfrm>
          <a:prstGeom prst="rect">
            <a:avLst/>
          </a:prstGeom>
          <a:ln w="12700">
            <a:miter lim="400000"/>
          </a:ln>
          <a:effectLst>
            <a:outerShdw sx="100000" sy="100000" kx="0" ky="0" algn="b" rotWithShape="0" blurRad="292100" dist="90371" dir="5400000">
              <a:srgbClr val="000000">
                <a:alpha val="48146"/>
              </a:srgbClr>
            </a:outerShdw>
          </a:effectLst>
        </p:spPr>
      </p:pic>
      <p:pic>
        <p:nvPicPr>
          <p:cNvPr id="381" name="Image" descr="Image"/>
          <p:cNvPicPr>
            <a:picLocks noChangeAspect="1"/>
          </p:cNvPicPr>
          <p:nvPr/>
        </p:nvPicPr>
        <p:blipFill>
          <a:blip r:embed="rId30">
            <a:extLst/>
          </a:blip>
          <a:stretch>
            <a:fillRect/>
          </a:stretch>
        </p:blipFill>
        <p:spPr>
          <a:xfrm>
            <a:off x="3395257" y="10695320"/>
            <a:ext cx="1796200" cy="1796201"/>
          </a:xfrm>
          <a:prstGeom prst="rect">
            <a:avLst/>
          </a:prstGeom>
          <a:ln w="12700">
            <a:miter lim="400000"/>
          </a:ln>
          <a:effectLst>
            <a:outerShdw sx="100000" sy="100000" kx="0" ky="0" algn="b" rotWithShape="0" blurRad="355600" dist="0" dir="0">
              <a:srgbClr val="000000">
                <a:alpha val="75000"/>
              </a:srgbClr>
            </a:outerShdw>
          </a:effectLst>
        </p:spPr>
      </p:pic>
      <p:pic>
        <p:nvPicPr>
          <p:cNvPr id="382" name="Image" descr="Image"/>
          <p:cNvPicPr>
            <a:picLocks noChangeAspect="1"/>
          </p:cNvPicPr>
          <p:nvPr/>
        </p:nvPicPr>
        <p:blipFill>
          <a:blip r:embed="rId31">
            <a:extLst/>
          </a:blip>
          <a:stretch>
            <a:fillRect/>
          </a:stretch>
        </p:blipFill>
        <p:spPr>
          <a:xfrm>
            <a:off x="1248109" y="10517540"/>
            <a:ext cx="2157061" cy="2157061"/>
          </a:xfrm>
          <a:prstGeom prst="rect">
            <a:avLst/>
          </a:prstGeom>
          <a:ln w="12700">
            <a:miter lim="400000"/>
          </a:ln>
          <a:effectLst>
            <a:outerShdw sx="100000" sy="100000" kx="0" ky="0" algn="b" rotWithShape="0" blurRad="355600" dist="0" dir="0">
              <a:srgbClr val="000000">
                <a:alpha val="75000"/>
              </a:srgbClr>
            </a:outerShdw>
          </a:effectLst>
        </p:spPr>
      </p:pic>
      <p:pic>
        <p:nvPicPr>
          <p:cNvPr id="383" name="Image" descr="Image"/>
          <p:cNvPicPr>
            <a:picLocks noChangeAspect="1"/>
          </p:cNvPicPr>
          <p:nvPr/>
        </p:nvPicPr>
        <p:blipFill>
          <a:blip r:embed="rId32">
            <a:extLst/>
          </a:blip>
          <a:stretch>
            <a:fillRect/>
          </a:stretch>
        </p:blipFill>
        <p:spPr>
          <a:xfrm>
            <a:off x="5077591" y="9763037"/>
            <a:ext cx="2908915" cy="2908914"/>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73"/>
                                        </p:tgtEl>
                                        <p:attrNameLst>
                                          <p:attrName>style.visibility</p:attrName>
                                        </p:attrNameLst>
                                      </p:cBhvr>
                                      <p:to>
                                        <p:strVal val="visible"/>
                                      </p:to>
                                    </p:set>
                                    <p:animEffect filter="fade" transition="in">
                                      <p:cBhvr>
                                        <p:cTn id="7" dur="500"/>
                                        <p:tgtEl>
                                          <p:spTgt spid="373"/>
                                        </p:tgtEl>
                                      </p:cBhvr>
                                    </p:animEffect>
                                  </p:childTnLst>
                                </p:cTn>
                              </p:par>
                            </p:childTnLst>
                          </p:cTn>
                        </p:par>
                        <p:par>
                          <p:cTn id="8" fill="hold">
                            <p:stCondLst>
                              <p:cond delay="500"/>
                            </p:stCondLst>
                            <p:childTnLst>
                              <p:par>
                                <p:cTn id="9" presetClass="entr" nodeType="afterEffect" presetID="10" grpId="2" fill="hold">
                                  <p:stCondLst>
                                    <p:cond delay="1750"/>
                                  </p:stCondLst>
                                  <p:iterate type="el" backwards="0">
                                    <p:tmAbs val="0"/>
                                  </p:iterate>
                                  <p:childTnLst>
                                    <p:set>
                                      <p:cBhvr>
                                        <p:cTn id="10" fill="hold"/>
                                        <p:tgtEl>
                                          <p:spTgt spid="380"/>
                                        </p:tgtEl>
                                        <p:attrNameLst>
                                          <p:attrName>style.visibility</p:attrName>
                                        </p:attrNameLst>
                                      </p:cBhvr>
                                      <p:to>
                                        <p:strVal val="visible"/>
                                      </p:to>
                                    </p:set>
                                    <p:animEffect filter="fade" transition="in">
                                      <p:cBhvr>
                                        <p:cTn id="11" dur="1000"/>
                                        <p:tgtEl>
                                          <p:spTgt spid="380"/>
                                        </p:tgtEl>
                                      </p:cBhvr>
                                    </p:animEffect>
                                  </p:childTnLst>
                                </p:cTn>
                              </p:par>
                            </p:childTnLst>
                          </p:cTn>
                        </p:par>
                        <p:par>
                          <p:cTn id="12" fill="hold">
                            <p:stCondLst>
                              <p:cond delay="3250"/>
                            </p:stCondLst>
                            <p:childTnLst>
                              <p:par>
                                <p:cTn id="13" presetClass="entr" nodeType="afterEffect" presetID="10" grpId="3" fill="hold">
                                  <p:stCondLst>
                                    <p:cond delay="1500"/>
                                  </p:stCondLst>
                                  <p:iterate type="el" backwards="0">
                                    <p:tmAbs val="0"/>
                                  </p:iterate>
                                  <p:childTnLst>
                                    <p:set>
                                      <p:cBhvr>
                                        <p:cTn id="14" fill="hold"/>
                                        <p:tgtEl>
                                          <p:spTgt spid="368"/>
                                        </p:tgtEl>
                                        <p:attrNameLst>
                                          <p:attrName>style.visibility</p:attrName>
                                        </p:attrNameLst>
                                      </p:cBhvr>
                                      <p:to>
                                        <p:strVal val="visible"/>
                                      </p:to>
                                    </p:set>
                                    <p:animEffect filter="fade" transition="in">
                                      <p:cBhvr>
                                        <p:cTn id="15" dur="1000"/>
                                        <p:tgtEl>
                                          <p:spTgt spid="368"/>
                                        </p:tgtEl>
                                      </p:cBhvr>
                                    </p:animEffect>
                                  </p:childTnLst>
                                </p:cTn>
                              </p:par>
                            </p:childTnLst>
                          </p:cTn>
                        </p:par>
                        <p:par>
                          <p:cTn id="16" fill="hold">
                            <p:stCondLst>
                              <p:cond delay="5750"/>
                            </p:stCondLst>
                            <p:childTnLst>
                              <p:par>
                                <p:cTn id="17" presetClass="entr" nodeType="afterEffect" presetID="10" grpId="4" fill="hold">
                                  <p:stCondLst>
                                    <p:cond delay="1000"/>
                                  </p:stCondLst>
                                  <p:iterate type="el" backwards="0">
                                    <p:tmAbs val="0"/>
                                  </p:iterate>
                                  <p:childTnLst>
                                    <p:set>
                                      <p:cBhvr>
                                        <p:cTn id="18" fill="hold"/>
                                        <p:tgtEl>
                                          <p:spTgt spid="361"/>
                                        </p:tgtEl>
                                        <p:attrNameLst>
                                          <p:attrName>style.visibility</p:attrName>
                                        </p:attrNameLst>
                                      </p:cBhvr>
                                      <p:to>
                                        <p:strVal val="visible"/>
                                      </p:to>
                                    </p:set>
                                    <p:animEffect filter="fade" transition="in">
                                      <p:cBhvr>
                                        <p:cTn id="19" dur="1000"/>
                                        <p:tgtEl>
                                          <p:spTgt spid="361"/>
                                        </p:tgtEl>
                                      </p:cBhvr>
                                    </p:animEffect>
                                  </p:childTnLst>
                                </p:cTn>
                              </p:par>
                            </p:childTnLst>
                          </p:cTn>
                        </p:par>
                        <p:par>
                          <p:cTn id="20" fill="hold">
                            <p:stCondLst>
                              <p:cond delay="7750"/>
                            </p:stCondLst>
                            <p:childTnLst>
                              <p:par>
                                <p:cTn id="21" presetClass="entr" nodeType="afterEffect" presetID="10" grpId="5" fill="hold">
                                  <p:stCondLst>
                                    <p:cond delay="400"/>
                                  </p:stCondLst>
                                  <p:iterate type="el" backwards="0">
                                    <p:tmAbs val="0"/>
                                  </p:iterate>
                                  <p:childTnLst>
                                    <p:set>
                                      <p:cBhvr>
                                        <p:cTn id="22" fill="hold"/>
                                        <p:tgtEl>
                                          <p:spTgt spid="352"/>
                                        </p:tgtEl>
                                        <p:attrNameLst>
                                          <p:attrName>style.visibility</p:attrName>
                                        </p:attrNameLst>
                                      </p:cBhvr>
                                      <p:to>
                                        <p:strVal val="visible"/>
                                      </p:to>
                                    </p:set>
                                    <p:animEffect filter="fade" transition="in">
                                      <p:cBhvr>
                                        <p:cTn id="23" dur="700"/>
                                        <p:tgtEl>
                                          <p:spTgt spid="352"/>
                                        </p:tgtEl>
                                      </p:cBhvr>
                                    </p:animEffect>
                                  </p:childTnLst>
                                </p:cTn>
                              </p:par>
                            </p:childTnLst>
                          </p:cTn>
                        </p:par>
                        <p:par>
                          <p:cTn id="24" fill="hold">
                            <p:stCondLst>
                              <p:cond delay="8850"/>
                            </p:stCondLst>
                            <p:childTnLst>
                              <p:par>
                                <p:cTn id="25" presetClass="entr" nodeType="afterEffect" presetID="10" grpId="6" fill="hold">
                                  <p:stCondLst>
                                    <p:cond delay="0"/>
                                  </p:stCondLst>
                                  <p:iterate type="el" backwards="0">
                                    <p:tmAbs val="0"/>
                                  </p:iterate>
                                  <p:childTnLst>
                                    <p:set>
                                      <p:cBhvr>
                                        <p:cTn id="26" fill="hold"/>
                                        <p:tgtEl>
                                          <p:spTgt spid="371"/>
                                        </p:tgtEl>
                                        <p:attrNameLst>
                                          <p:attrName>style.visibility</p:attrName>
                                        </p:attrNameLst>
                                      </p:cBhvr>
                                      <p:to>
                                        <p:strVal val="visible"/>
                                      </p:to>
                                    </p:set>
                                    <p:animEffect filter="fade" transition="in">
                                      <p:cBhvr>
                                        <p:cTn id="27" dur="500"/>
                                        <p:tgtEl>
                                          <p:spTgt spid="371"/>
                                        </p:tgtEl>
                                      </p:cBhvr>
                                    </p:animEffect>
                                  </p:childTnLst>
                                </p:cTn>
                              </p:par>
                            </p:childTnLst>
                          </p:cTn>
                        </p:par>
                        <p:par>
                          <p:cTn id="28" fill="hold">
                            <p:stCondLst>
                              <p:cond delay="9350"/>
                            </p:stCondLst>
                            <p:childTnLst>
                              <p:par>
                                <p:cTn id="29" presetClass="entr" nodeType="afterEffect" presetID="10" grpId="7" fill="hold">
                                  <p:stCondLst>
                                    <p:cond delay="0"/>
                                  </p:stCondLst>
                                  <p:iterate type="el" backwards="0">
                                    <p:tmAbs val="0"/>
                                  </p:iterate>
                                  <p:childTnLst>
                                    <p:set>
                                      <p:cBhvr>
                                        <p:cTn id="30" fill="hold"/>
                                        <p:tgtEl>
                                          <p:spTgt spid="360"/>
                                        </p:tgtEl>
                                        <p:attrNameLst>
                                          <p:attrName>style.visibility</p:attrName>
                                        </p:attrNameLst>
                                      </p:cBhvr>
                                      <p:to>
                                        <p:strVal val="visible"/>
                                      </p:to>
                                    </p:set>
                                    <p:animEffect filter="fade" transition="in">
                                      <p:cBhvr>
                                        <p:cTn id="31" dur="500"/>
                                        <p:tgtEl>
                                          <p:spTgt spid="360"/>
                                        </p:tgtEl>
                                      </p:cBhvr>
                                    </p:animEffect>
                                  </p:childTnLst>
                                </p:cTn>
                              </p:par>
                            </p:childTnLst>
                          </p:cTn>
                        </p:par>
                        <p:par>
                          <p:cTn id="32" fill="hold">
                            <p:stCondLst>
                              <p:cond delay="9850"/>
                            </p:stCondLst>
                            <p:childTnLst>
                              <p:par>
                                <p:cTn id="33" presetClass="entr" nodeType="afterEffect" presetID="10" grpId="8" fill="hold">
                                  <p:stCondLst>
                                    <p:cond delay="0"/>
                                  </p:stCondLst>
                                  <p:iterate type="el" backwards="0">
                                    <p:tmAbs val="0"/>
                                  </p:iterate>
                                  <p:childTnLst>
                                    <p:set>
                                      <p:cBhvr>
                                        <p:cTn id="34" fill="hold"/>
                                        <p:tgtEl>
                                          <p:spTgt spid="354"/>
                                        </p:tgtEl>
                                        <p:attrNameLst>
                                          <p:attrName>style.visibility</p:attrName>
                                        </p:attrNameLst>
                                      </p:cBhvr>
                                      <p:to>
                                        <p:strVal val="visible"/>
                                      </p:to>
                                    </p:set>
                                    <p:animEffect filter="fade" transition="in">
                                      <p:cBhvr>
                                        <p:cTn id="35" dur="500"/>
                                        <p:tgtEl>
                                          <p:spTgt spid="354"/>
                                        </p:tgtEl>
                                      </p:cBhvr>
                                    </p:animEffect>
                                  </p:childTnLst>
                                </p:cTn>
                              </p:par>
                            </p:childTnLst>
                          </p:cTn>
                        </p:par>
                        <p:par>
                          <p:cTn id="36" fill="hold">
                            <p:stCondLst>
                              <p:cond delay="10350"/>
                            </p:stCondLst>
                            <p:childTnLst>
                              <p:par>
                                <p:cTn id="37" presetClass="entr" nodeType="afterEffect" presetID="10" grpId="9" fill="hold">
                                  <p:stCondLst>
                                    <p:cond delay="0"/>
                                  </p:stCondLst>
                                  <p:iterate type="el" backwards="0">
                                    <p:tmAbs val="0"/>
                                  </p:iterate>
                                  <p:childTnLst>
                                    <p:set>
                                      <p:cBhvr>
                                        <p:cTn id="38" fill="hold"/>
                                        <p:tgtEl>
                                          <p:spTgt spid="369"/>
                                        </p:tgtEl>
                                        <p:attrNameLst>
                                          <p:attrName>style.visibility</p:attrName>
                                        </p:attrNameLst>
                                      </p:cBhvr>
                                      <p:to>
                                        <p:strVal val="visible"/>
                                      </p:to>
                                    </p:set>
                                    <p:animEffect filter="fade" transition="in">
                                      <p:cBhvr>
                                        <p:cTn id="39" dur="500"/>
                                        <p:tgtEl>
                                          <p:spTgt spid="369"/>
                                        </p:tgtEl>
                                      </p:cBhvr>
                                    </p:animEffect>
                                  </p:childTnLst>
                                </p:cTn>
                              </p:par>
                            </p:childTnLst>
                          </p:cTn>
                        </p:par>
                        <p:par>
                          <p:cTn id="40" fill="hold">
                            <p:stCondLst>
                              <p:cond delay="10850"/>
                            </p:stCondLst>
                            <p:childTnLst>
                              <p:par>
                                <p:cTn id="41" presetClass="entr" nodeType="afterEffect" presetID="10" grpId="10" fill="hold">
                                  <p:stCondLst>
                                    <p:cond delay="0"/>
                                  </p:stCondLst>
                                  <p:iterate type="el" backwards="0">
                                    <p:tmAbs val="0"/>
                                  </p:iterate>
                                  <p:childTnLst>
                                    <p:set>
                                      <p:cBhvr>
                                        <p:cTn id="42" fill="hold"/>
                                        <p:tgtEl>
                                          <p:spTgt spid="365"/>
                                        </p:tgtEl>
                                        <p:attrNameLst>
                                          <p:attrName>style.visibility</p:attrName>
                                        </p:attrNameLst>
                                      </p:cBhvr>
                                      <p:to>
                                        <p:strVal val="visible"/>
                                      </p:to>
                                    </p:set>
                                    <p:animEffect filter="fade" transition="in">
                                      <p:cBhvr>
                                        <p:cTn id="43" dur="500"/>
                                        <p:tgtEl>
                                          <p:spTgt spid="365"/>
                                        </p:tgtEl>
                                      </p:cBhvr>
                                    </p:animEffect>
                                  </p:childTnLst>
                                </p:cTn>
                              </p:par>
                            </p:childTnLst>
                          </p:cTn>
                        </p:par>
                        <p:par>
                          <p:cTn id="44" fill="hold">
                            <p:stCondLst>
                              <p:cond delay="11350"/>
                            </p:stCondLst>
                            <p:childTnLst>
                              <p:par>
                                <p:cTn id="45" presetClass="entr" nodeType="afterEffect" presetID="10" grpId="11" fill="hold">
                                  <p:stCondLst>
                                    <p:cond delay="0"/>
                                  </p:stCondLst>
                                  <p:iterate type="el" backwards="0">
                                    <p:tmAbs val="0"/>
                                  </p:iterate>
                                  <p:childTnLst>
                                    <p:set>
                                      <p:cBhvr>
                                        <p:cTn id="46" fill="hold"/>
                                        <p:tgtEl>
                                          <p:spTgt spid="366"/>
                                        </p:tgtEl>
                                        <p:attrNameLst>
                                          <p:attrName>style.visibility</p:attrName>
                                        </p:attrNameLst>
                                      </p:cBhvr>
                                      <p:to>
                                        <p:strVal val="visible"/>
                                      </p:to>
                                    </p:set>
                                    <p:animEffect filter="fade" transition="in">
                                      <p:cBhvr>
                                        <p:cTn id="47" dur="300"/>
                                        <p:tgtEl>
                                          <p:spTgt spid="366"/>
                                        </p:tgtEl>
                                      </p:cBhvr>
                                    </p:animEffect>
                                  </p:childTnLst>
                                </p:cTn>
                              </p:par>
                            </p:childTnLst>
                          </p:cTn>
                        </p:par>
                        <p:par>
                          <p:cTn id="48" fill="hold">
                            <p:stCondLst>
                              <p:cond delay="11650"/>
                            </p:stCondLst>
                            <p:childTnLst>
                              <p:par>
                                <p:cTn id="49" presetClass="entr" nodeType="afterEffect" presetID="10" grpId="12" fill="hold">
                                  <p:stCondLst>
                                    <p:cond delay="0"/>
                                  </p:stCondLst>
                                  <p:iterate type="el" backwards="0">
                                    <p:tmAbs val="0"/>
                                  </p:iterate>
                                  <p:childTnLst>
                                    <p:set>
                                      <p:cBhvr>
                                        <p:cTn id="50" fill="hold"/>
                                        <p:tgtEl>
                                          <p:spTgt spid="359"/>
                                        </p:tgtEl>
                                        <p:attrNameLst>
                                          <p:attrName>style.visibility</p:attrName>
                                        </p:attrNameLst>
                                      </p:cBhvr>
                                      <p:to>
                                        <p:strVal val="visible"/>
                                      </p:to>
                                    </p:set>
                                    <p:animEffect filter="fade" transition="in">
                                      <p:cBhvr>
                                        <p:cTn id="51" dur="300"/>
                                        <p:tgtEl>
                                          <p:spTgt spid="359"/>
                                        </p:tgtEl>
                                      </p:cBhvr>
                                    </p:animEffect>
                                  </p:childTnLst>
                                </p:cTn>
                              </p:par>
                            </p:childTnLst>
                          </p:cTn>
                        </p:par>
                        <p:par>
                          <p:cTn id="52" fill="hold">
                            <p:stCondLst>
                              <p:cond delay="11950"/>
                            </p:stCondLst>
                            <p:childTnLst>
                              <p:par>
                                <p:cTn id="53" presetClass="entr" nodeType="afterEffect" presetID="10" grpId="13" fill="hold">
                                  <p:stCondLst>
                                    <p:cond delay="0"/>
                                  </p:stCondLst>
                                  <p:iterate type="el" backwards="0">
                                    <p:tmAbs val="0"/>
                                  </p:iterate>
                                  <p:childTnLst>
                                    <p:set>
                                      <p:cBhvr>
                                        <p:cTn id="54" fill="hold"/>
                                        <p:tgtEl>
                                          <p:spTgt spid="370"/>
                                        </p:tgtEl>
                                        <p:attrNameLst>
                                          <p:attrName>style.visibility</p:attrName>
                                        </p:attrNameLst>
                                      </p:cBhvr>
                                      <p:to>
                                        <p:strVal val="visible"/>
                                      </p:to>
                                    </p:set>
                                    <p:animEffect filter="fade" transition="in">
                                      <p:cBhvr>
                                        <p:cTn id="55" dur="300"/>
                                        <p:tgtEl>
                                          <p:spTgt spid="370"/>
                                        </p:tgtEl>
                                      </p:cBhvr>
                                    </p:animEffect>
                                  </p:childTnLst>
                                </p:cTn>
                              </p:par>
                            </p:childTnLst>
                          </p:cTn>
                        </p:par>
                        <p:par>
                          <p:cTn id="56" fill="hold">
                            <p:stCondLst>
                              <p:cond delay="12250"/>
                            </p:stCondLst>
                            <p:childTnLst>
                              <p:par>
                                <p:cTn id="57" presetClass="entr" nodeType="afterEffect" presetID="10" grpId="14" fill="hold">
                                  <p:stCondLst>
                                    <p:cond delay="0"/>
                                  </p:stCondLst>
                                  <p:iterate type="el" backwards="0">
                                    <p:tmAbs val="0"/>
                                  </p:iterate>
                                  <p:childTnLst>
                                    <p:set>
                                      <p:cBhvr>
                                        <p:cTn id="58" fill="hold"/>
                                        <p:tgtEl>
                                          <p:spTgt spid="355"/>
                                        </p:tgtEl>
                                        <p:attrNameLst>
                                          <p:attrName>style.visibility</p:attrName>
                                        </p:attrNameLst>
                                      </p:cBhvr>
                                      <p:to>
                                        <p:strVal val="visible"/>
                                      </p:to>
                                    </p:set>
                                    <p:animEffect filter="fade" transition="in">
                                      <p:cBhvr>
                                        <p:cTn id="59" dur="300"/>
                                        <p:tgtEl>
                                          <p:spTgt spid="355"/>
                                        </p:tgtEl>
                                      </p:cBhvr>
                                    </p:animEffect>
                                  </p:childTnLst>
                                </p:cTn>
                              </p:par>
                            </p:childTnLst>
                          </p:cTn>
                        </p:par>
                        <p:par>
                          <p:cTn id="60" fill="hold">
                            <p:stCondLst>
                              <p:cond delay="12550"/>
                            </p:stCondLst>
                            <p:childTnLst>
                              <p:par>
                                <p:cTn id="61" presetClass="entr" nodeType="afterEffect" presetID="10" grpId="15" fill="hold">
                                  <p:stCondLst>
                                    <p:cond delay="0"/>
                                  </p:stCondLst>
                                  <p:iterate type="el" backwards="0">
                                    <p:tmAbs val="0"/>
                                  </p:iterate>
                                  <p:childTnLst>
                                    <p:set>
                                      <p:cBhvr>
                                        <p:cTn id="62" fill="hold"/>
                                        <p:tgtEl>
                                          <p:spTgt spid="358"/>
                                        </p:tgtEl>
                                        <p:attrNameLst>
                                          <p:attrName>style.visibility</p:attrName>
                                        </p:attrNameLst>
                                      </p:cBhvr>
                                      <p:to>
                                        <p:strVal val="visible"/>
                                      </p:to>
                                    </p:set>
                                    <p:animEffect filter="fade" transition="in">
                                      <p:cBhvr>
                                        <p:cTn id="63" dur="300"/>
                                        <p:tgtEl>
                                          <p:spTgt spid="358"/>
                                        </p:tgtEl>
                                      </p:cBhvr>
                                    </p:animEffect>
                                  </p:childTnLst>
                                </p:cTn>
                              </p:par>
                            </p:childTnLst>
                          </p:cTn>
                        </p:par>
                        <p:par>
                          <p:cTn id="64" fill="hold">
                            <p:stCondLst>
                              <p:cond delay="12850"/>
                            </p:stCondLst>
                            <p:childTnLst>
                              <p:par>
                                <p:cTn id="65" presetClass="entr" nodeType="afterEffect" presetID="10" grpId="16" fill="hold">
                                  <p:stCondLst>
                                    <p:cond delay="0"/>
                                  </p:stCondLst>
                                  <p:iterate type="el" backwards="0">
                                    <p:tmAbs val="0"/>
                                  </p:iterate>
                                  <p:childTnLst>
                                    <p:set>
                                      <p:cBhvr>
                                        <p:cTn id="66" fill="hold"/>
                                        <p:tgtEl>
                                          <p:spTgt spid="351"/>
                                        </p:tgtEl>
                                        <p:attrNameLst>
                                          <p:attrName>style.visibility</p:attrName>
                                        </p:attrNameLst>
                                      </p:cBhvr>
                                      <p:to>
                                        <p:strVal val="visible"/>
                                      </p:to>
                                    </p:set>
                                    <p:animEffect filter="fade" transition="in">
                                      <p:cBhvr>
                                        <p:cTn id="67" dur="300"/>
                                        <p:tgtEl>
                                          <p:spTgt spid="351"/>
                                        </p:tgtEl>
                                      </p:cBhvr>
                                    </p:animEffect>
                                  </p:childTnLst>
                                </p:cTn>
                              </p:par>
                            </p:childTnLst>
                          </p:cTn>
                        </p:par>
                        <p:par>
                          <p:cTn id="68" fill="hold">
                            <p:stCondLst>
                              <p:cond delay="13150"/>
                            </p:stCondLst>
                            <p:childTnLst>
                              <p:par>
                                <p:cTn id="69" presetClass="entr" nodeType="afterEffect" presetID="10" grpId="17" fill="hold">
                                  <p:stCondLst>
                                    <p:cond delay="0"/>
                                  </p:stCondLst>
                                  <p:iterate type="el" backwards="0">
                                    <p:tmAbs val="0"/>
                                  </p:iterate>
                                  <p:childTnLst>
                                    <p:set>
                                      <p:cBhvr>
                                        <p:cTn id="70" fill="hold"/>
                                        <p:tgtEl>
                                          <p:spTgt spid="372"/>
                                        </p:tgtEl>
                                        <p:attrNameLst>
                                          <p:attrName>style.visibility</p:attrName>
                                        </p:attrNameLst>
                                      </p:cBhvr>
                                      <p:to>
                                        <p:strVal val="visible"/>
                                      </p:to>
                                    </p:set>
                                    <p:animEffect filter="fade" transition="in">
                                      <p:cBhvr>
                                        <p:cTn id="71" dur="300"/>
                                        <p:tgtEl>
                                          <p:spTgt spid="372"/>
                                        </p:tgtEl>
                                      </p:cBhvr>
                                    </p:animEffect>
                                  </p:childTnLst>
                                </p:cTn>
                              </p:par>
                            </p:childTnLst>
                          </p:cTn>
                        </p:par>
                        <p:par>
                          <p:cTn id="72" fill="hold">
                            <p:stCondLst>
                              <p:cond delay="13450"/>
                            </p:stCondLst>
                            <p:childTnLst>
                              <p:par>
                                <p:cTn id="73" presetClass="entr" nodeType="afterEffect" presetID="10" grpId="18" fill="hold">
                                  <p:stCondLst>
                                    <p:cond delay="0"/>
                                  </p:stCondLst>
                                  <p:iterate type="el" backwards="0">
                                    <p:tmAbs val="0"/>
                                  </p:iterate>
                                  <p:childTnLst>
                                    <p:set>
                                      <p:cBhvr>
                                        <p:cTn id="74" fill="hold"/>
                                        <p:tgtEl>
                                          <p:spTgt spid="367"/>
                                        </p:tgtEl>
                                        <p:attrNameLst>
                                          <p:attrName>style.visibility</p:attrName>
                                        </p:attrNameLst>
                                      </p:cBhvr>
                                      <p:to>
                                        <p:strVal val="visible"/>
                                      </p:to>
                                    </p:set>
                                    <p:animEffect filter="fade" transition="in">
                                      <p:cBhvr>
                                        <p:cTn id="75" dur="300"/>
                                        <p:tgtEl>
                                          <p:spTgt spid="367"/>
                                        </p:tgtEl>
                                      </p:cBhvr>
                                    </p:animEffect>
                                  </p:childTnLst>
                                </p:cTn>
                              </p:par>
                            </p:childTnLst>
                          </p:cTn>
                        </p:par>
                        <p:par>
                          <p:cTn id="76" fill="hold">
                            <p:stCondLst>
                              <p:cond delay="13750"/>
                            </p:stCondLst>
                            <p:childTnLst>
                              <p:par>
                                <p:cTn id="77" presetClass="entr" nodeType="afterEffect" presetID="10" grpId="19" fill="hold">
                                  <p:stCondLst>
                                    <p:cond delay="0"/>
                                  </p:stCondLst>
                                  <p:iterate type="el" backwards="0">
                                    <p:tmAbs val="0"/>
                                  </p:iterate>
                                  <p:childTnLst>
                                    <p:set>
                                      <p:cBhvr>
                                        <p:cTn id="78" fill="hold"/>
                                        <p:tgtEl>
                                          <p:spTgt spid="356"/>
                                        </p:tgtEl>
                                        <p:attrNameLst>
                                          <p:attrName>style.visibility</p:attrName>
                                        </p:attrNameLst>
                                      </p:cBhvr>
                                      <p:to>
                                        <p:strVal val="visible"/>
                                      </p:to>
                                    </p:set>
                                    <p:animEffect filter="fade" transition="in">
                                      <p:cBhvr>
                                        <p:cTn id="79" dur="300"/>
                                        <p:tgtEl>
                                          <p:spTgt spid="356"/>
                                        </p:tgtEl>
                                      </p:cBhvr>
                                    </p:animEffect>
                                  </p:childTnLst>
                                </p:cTn>
                              </p:par>
                            </p:childTnLst>
                          </p:cTn>
                        </p:par>
                        <p:par>
                          <p:cTn id="80" fill="hold">
                            <p:stCondLst>
                              <p:cond delay="14050"/>
                            </p:stCondLst>
                            <p:childTnLst>
                              <p:par>
                                <p:cTn id="81" presetClass="entr" nodeType="afterEffect" presetID="10" grpId="20" fill="hold">
                                  <p:stCondLst>
                                    <p:cond delay="0"/>
                                  </p:stCondLst>
                                  <p:iterate type="el" backwards="0">
                                    <p:tmAbs val="0"/>
                                  </p:iterate>
                                  <p:childTnLst>
                                    <p:set>
                                      <p:cBhvr>
                                        <p:cTn id="82" fill="hold"/>
                                        <p:tgtEl>
                                          <p:spTgt spid="357"/>
                                        </p:tgtEl>
                                        <p:attrNameLst>
                                          <p:attrName>style.visibility</p:attrName>
                                        </p:attrNameLst>
                                      </p:cBhvr>
                                      <p:to>
                                        <p:strVal val="visible"/>
                                      </p:to>
                                    </p:set>
                                    <p:animEffect filter="fade" transition="in">
                                      <p:cBhvr>
                                        <p:cTn id="83" dur="200"/>
                                        <p:tgtEl>
                                          <p:spTgt spid="357"/>
                                        </p:tgtEl>
                                      </p:cBhvr>
                                    </p:animEffect>
                                  </p:childTnLst>
                                </p:cTn>
                              </p:par>
                            </p:childTnLst>
                          </p:cTn>
                        </p:par>
                        <p:par>
                          <p:cTn id="84" fill="hold">
                            <p:stCondLst>
                              <p:cond delay="14250"/>
                            </p:stCondLst>
                            <p:childTnLst>
                              <p:par>
                                <p:cTn id="85" presetClass="entr" nodeType="afterEffect" presetID="10" grpId="21" fill="hold">
                                  <p:stCondLst>
                                    <p:cond delay="0"/>
                                  </p:stCondLst>
                                  <p:iterate type="el" backwards="0">
                                    <p:tmAbs val="0"/>
                                  </p:iterate>
                                  <p:childTnLst>
                                    <p:set>
                                      <p:cBhvr>
                                        <p:cTn id="86" fill="hold"/>
                                        <p:tgtEl>
                                          <p:spTgt spid="353"/>
                                        </p:tgtEl>
                                        <p:attrNameLst>
                                          <p:attrName>style.visibility</p:attrName>
                                        </p:attrNameLst>
                                      </p:cBhvr>
                                      <p:to>
                                        <p:strVal val="visible"/>
                                      </p:to>
                                    </p:set>
                                    <p:animEffect filter="fade" transition="in">
                                      <p:cBhvr>
                                        <p:cTn id="87" dur="200"/>
                                        <p:tgtEl>
                                          <p:spTgt spid="353"/>
                                        </p:tgtEl>
                                      </p:cBhvr>
                                    </p:animEffect>
                                  </p:childTnLst>
                                </p:cTn>
                              </p:par>
                            </p:childTnLst>
                          </p:cTn>
                        </p:par>
                        <p:par>
                          <p:cTn id="88" fill="hold">
                            <p:stCondLst>
                              <p:cond delay="14450"/>
                            </p:stCondLst>
                            <p:childTnLst>
                              <p:par>
                                <p:cTn id="89" presetClass="entr" nodeType="afterEffect" presetID="10" grpId="22" fill="hold">
                                  <p:stCondLst>
                                    <p:cond delay="0"/>
                                  </p:stCondLst>
                                  <p:iterate type="el" backwards="0">
                                    <p:tmAbs val="0"/>
                                  </p:iterate>
                                  <p:childTnLst>
                                    <p:set>
                                      <p:cBhvr>
                                        <p:cTn id="90" fill="hold"/>
                                        <p:tgtEl>
                                          <p:spTgt spid="378"/>
                                        </p:tgtEl>
                                        <p:attrNameLst>
                                          <p:attrName>style.visibility</p:attrName>
                                        </p:attrNameLst>
                                      </p:cBhvr>
                                      <p:to>
                                        <p:strVal val="visible"/>
                                      </p:to>
                                    </p:set>
                                    <p:animEffect filter="fade" transition="in">
                                      <p:cBhvr>
                                        <p:cTn id="91" dur="200"/>
                                        <p:tgtEl>
                                          <p:spTgt spid="378"/>
                                        </p:tgtEl>
                                      </p:cBhvr>
                                    </p:animEffect>
                                  </p:childTnLst>
                                </p:cTn>
                              </p:par>
                            </p:childTnLst>
                          </p:cTn>
                        </p:par>
                        <p:par>
                          <p:cTn id="92" fill="hold">
                            <p:stCondLst>
                              <p:cond delay="14650"/>
                            </p:stCondLst>
                            <p:childTnLst>
                              <p:par>
                                <p:cTn id="93" presetClass="entr" nodeType="afterEffect" presetID="10" grpId="23" fill="hold">
                                  <p:stCondLst>
                                    <p:cond delay="0"/>
                                  </p:stCondLst>
                                  <p:iterate type="el" backwards="0">
                                    <p:tmAbs val="0"/>
                                  </p:iterate>
                                  <p:childTnLst>
                                    <p:set>
                                      <p:cBhvr>
                                        <p:cTn id="94" fill="hold"/>
                                        <p:tgtEl>
                                          <p:spTgt spid="374"/>
                                        </p:tgtEl>
                                        <p:attrNameLst>
                                          <p:attrName>style.visibility</p:attrName>
                                        </p:attrNameLst>
                                      </p:cBhvr>
                                      <p:to>
                                        <p:strVal val="visible"/>
                                      </p:to>
                                    </p:set>
                                    <p:animEffect filter="fade" transition="in">
                                      <p:cBhvr>
                                        <p:cTn id="95" dur="200"/>
                                        <p:tgtEl>
                                          <p:spTgt spid="374"/>
                                        </p:tgtEl>
                                      </p:cBhvr>
                                    </p:animEffect>
                                  </p:childTnLst>
                                </p:cTn>
                              </p:par>
                            </p:childTnLst>
                          </p:cTn>
                        </p:par>
                        <p:par>
                          <p:cTn id="96" fill="hold">
                            <p:stCondLst>
                              <p:cond delay="14850"/>
                            </p:stCondLst>
                            <p:childTnLst>
                              <p:par>
                                <p:cTn id="97" presetClass="entr" nodeType="afterEffect" presetID="10" grpId="24" fill="hold">
                                  <p:stCondLst>
                                    <p:cond delay="0"/>
                                  </p:stCondLst>
                                  <p:iterate type="el" backwards="0">
                                    <p:tmAbs val="0"/>
                                  </p:iterate>
                                  <p:childTnLst>
                                    <p:set>
                                      <p:cBhvr>
                                        <p:cTn id="98" fill="hold"/>
                                        <p:tgtEl>
                                          <p:spTgt spid="383"/>
                                        </p:tgtEl>
                                        <p:attrNameLst>
                                          <p:attrName>style.visibility</p:attrName>
                                        </p:attrNameLst>
                                      </p:cBhvr>
                                      <p:to>
                                        <p:strVal val="visible"/>
                                      </p:to>
                                    </p:set>
                                    <p:animEffect filter="fade" transition="in">
                                      <p:cBhvr>
                                        <p:cTn id="99" dur="200"/>
                                        <p:tgtEl>
                                          <p:spTgt spid="383"/>
                                        </p:tgtEl>
                                      </p:cBhvr>
                                    </p:animEffect>
                                  </p:childTnLst>
                                </p:cTn>
                              </p:par>
                            </p:childTnLst>
                          </p:cTn>
                        </p:par>
                        <p:par>
                          <p:cTn id="100" fill="hold">
                            <p:stCondLst>
                              <p:cond delay="15050"/>
                            </p:stCondLst>
                            <p:childTnLst>
                              <p:par>
                                <p:cTn id="101" presetClass="entr" nodeType="afterEffect" presetID="10" grpId="25" fill="hold">
                                  <p:stCondLst>
                                    <p:cond delay="0"/>
                                  </p:stCondLst>
                                  <p:iterate type="el" backwards="0">
                                    <p:tmAbs val="0"/>
                                  </p:iterate>
                                  <p:childTnLst>
                                    <p:set>
                                      <p:cBhvr>
                                        <p:cTn id="102" fill="hold"/>
                                        <p:tgtEl>
                                          <p:spTgt spid="377"/>
                                        </p:tgtEl>
                                        <p:attrNameLst>
                                          <p:attrName>style.visibility</p:attrName>
                                        </p:attrNameLst>
                                      </p:cBhvr>
                                      <p:to>
                                        <p:strVal val="visible"/>
                                      </p:to>
                                    </p:set>
                                    <p:animEffect filter="fade" transition="in">
                                      <p:cBhvr>
                                        <p:cTn id="103" dur="200"/>
                                        <p:tgtEl>
                                          <p:spTgt spid="377"/>
                                        </p:tgtEl>
                                      </p:cBhvr>
                                    </p:animEffect>
                                  </p:childTnLst>
                                </p:cTn>
                              </p:par>
                            </p:childTnLst>
                          </p:cTn>
                        </p:par>
                        <p:par>
                          <p:cTn id="104" fill="hold">
                            <p:stCondLst>
                              <p:cond delay="15250"/>
                            </p:stCondLst>
                            <p:childTnLst>
                              <p:par>
                                <p:cTn id="105" presetClass="entr" nodeType="afterEffect" presetID="10" grpId="26" fill="hold">
                                  <p:stCondLst>
                                    <p:cond delay="0"/>
                                  </p:stCondLst>
                                  <p:iterate type="el" backwards="0">
                                    <p:tmAbs val="0"/>
                                  </p:iterate>
                                  <p:childTnLst>
                                    <p:set>
                                      <p:cBhvr>
                                        <p:cTn id="106" fill="hold"/>
                                        <p:tgtEl>
                                          <p:spTgt spid="376"/>
                                        </p:tgtEl>
                                        <p:attrNameLst>
                                          <p:attrName>style.visibility</p:attrName>
                                        </p:attrNameLst>
                                      </p:cBhvr>
                                      <p:to>
                                        <p:strVal val="visible"/>
                                      </p:to>
                                    </p:set>
                                    <p:animEffect filter="fade" transition="in">
                                      <p:cBhvr>
                                        <p:cTn id="107" dur="200"/>
                                        <p:tgtEl>
                                          <p:spTgt spid="376"/>
                                        </p:tgtEl>
                                      </p:cBhvr>
                                    </p:animEffect>
                                  </p:childTnLst>
                                </p:cTn>
                              </p:par>
                            </p:childTnLst>
                          </p:cTn>
                        </p:par>
                        <p:par>
                          <p:cTn id="108" fill="hold">
                            <p:stCondLst>
                              <p:cond delay="15450"/>
                            </p:stCondLst>
                            <p:childTnLst>
                              <p:par>
                                <p:cTn id="109" presetClass="entr" nodeType="afterEffect" presetID="10" grpId="27" fill="hold">
                                  <p:stCondLst>
                                    <p:cond delay="0"/>
                                  </p:stCondLst>
                                  <p:iterate type="el" backwards="0">
                                    <p:tmAbs val="0"/>
                                  </p:iterate>
                                  <p:childTnLst>
                                    <p:set>
                                      <p:cBhvr>
                                        <p:cTn id="110" fill="hold"/>
                                        <p:tgtEl>
                                          <p:spTgt spid="375"/>
                                        </p:tgtEl>
                                        <p:attrNameLst>
                                          <p:attrName>style.visibility</p:attrName>
                                        </p:attrNameLst>
                                      </p:cBhvr>
                                      <p:to>
                                        <p:strVal val="visible"/>
                                      </p:to>
                                    </p:set>
                                    <p:animEffect filter="fade" transition="in">
                                      <p:cBhvr>
                                        <p:cTn id="111" dur="200"/>
                                        <p:tgtEl>
                                          <p:spTgt spid="375"/>
                                        </p:tgtEl>
                                      </p:cBhvr>
                                    </p:animEffect>
                                  </p:childTnLst>
                                </p:cTn>
                              </p:par>
                            </p:childTnLst>
                          </p:cTn>
                        </p:par>
                        <p:par>
                          <p:cTn id="112" fill="hold">
                            <p:stCondLst>
                              <p:cond delay="15650"/>
                            </p:stCondLst>
                            <p:childTnLst>
                              <p:par>
                                <p:cTn id="113" presetClass="entr" nodeType="afterEffect" presetID="10" grpId="28" fill="hold">
                                  <p:stCondLst>
                                    <p:cond delay="0"/>
                                  </p:stCondLst>
                                  <p:iterate type="el" backwards="0">
                                    <p:tmAbs val="0"/>
                                  </p:iterate>
                                  <p:childTnLst>
                                    <p:set>
                                      <p:cBhvr>
                                        <p:cTn id="114" fill="hold"/>
                                        <p:tgtEl>
                                          <p:spTgt spid="382"/>
                                        </p:tgtEl>
                                        <p:attrNameLst>
                                          <p:attrName>style.visibility</p:attrName>
                                        </p:attrNameLst>
                                      </p:cBhvr>
                                      <p:to>
                                        <p:strVal val="visible"/>
                                      </p:to>
                                    </p:set>
                                    <p:animEffect filter="fade" transition="in">
                                      <p:cBhvr>
                                        <p:cTn id="115" dur="200"/>
                                        <p:tgtEl>
                                          <p:spTgt spid="382"/>
                                        </p:tgtEl>
                                      </p:cBhvr>
                                    </p:animEffect>
                                  </p:childTnLst>
                                </p:cTn>
                              </p:par>
                            </p:childTnLst>
                          </p:cTn>
                        </p:par>
                        <p:par>
                          <p:cTn id="116" fill="hold">
                            <p:stCondLst>
                              <p:cond delay="15850"/>
                            </p:stCondLst>
                            <p:childTnLst>
                              <p:par>
                                <p:cTn id="117" presetClass="entr" nodeType="afterEffect" presetID="10" grpId="29" fill="hold">
                                  <p:stCondLst>
                                    <p:cond delay="0"/>
                                  </p:stCondLst>
                                  <p:iterate type="el" backwards="0">
                                    <p:tmAbs val="0"/>
                                  </p:iterate>
                                  <p:childTnLst>
                                    <p:set>
                                      <p:cBhvr>
                                        <p:cTn id="118" fill="hold"/>
                                        <p:tgtEl>
                                          <p:spTgt spid="381"/>
                                        </p:tgtEl>
                                        <p:attrNameLst>
                                          <p:attrName>style.visibility</p:attrName>
                                        </p:attrNameLst>
                                      </p:cBhvr>
                                      <p:to>
                                        <p:strVal val="visible"/>
                                      </p:to>
                                    </p:set>
                                    <p:animEffect filter="fade" transition="in">
                                      <p:cBhvr>
                                        <p:cTn id="119" dur="200"/>
                                        <p:tgtEl>
                                          <p:spTgt spid="381"/>
                                        </p:tgtEl>
                                      </p:cBhvr>
                                    </p:animEffect>
                                  </p:childTnLst>
                                </p:cTn>
                              </p:par>
                            </p:childTnLst>
                          </p:cTn>
                        </p:par>
                        <p:par>
                          <p:cTn id="120" fill="hold">
                            <p:stCondLst>
                              <p:cond delay="16050"/>
                            </p:stCondLst>
                            <p:childTnLst>
                              <p:par>
                                <p:cTn id="121" presetClass="entr" nodeType="afterEffect" presetID="10" grpId="30" fill="hold">
                                  <p:stCondLst>
                                    <p:cond delay="0"/>
                                  </p:stCondLst>
                                  <p:iterate type="el" backwards="0">
                                    <p:tmAbs val="0"/>
                                  </p:iterate>
                                  <p:childTnLst>
                                    <p:set>
                                      <p:cBhvr>
                                        <p:cTn id="122" fill="hold"/>
                                        <p:tgtEl>
                                          <p:spTgt spid="379"/>
                                        </p:tgtEl>
                                        <p:attrNameLst>
                                          <p:attrName>style.visibility</p:attrName>
                                        </p:attrNameLst>
                                      </p:cBhvr>
                                      <p:to>
                                        <p:strVal val="visible"/>
                                      </p:to>
                                    </p:set>
                                    <p:animEffect filter="fade" transition="in">
                                      <p:cBhvr>
                                        <p:cTn id="123" dur="2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4" grpId="8"/>
      <p:bldP build="whole" bldLvl="1" animBg="1" rev="0" advAuto="0" spid="367" grpId="18"/>
      <p:bldP build="whole" bldLvl="1" animBg="1" rev="0" advAuto="0" spid="383" grpId="24"/>
      <p:bldP build="whole" bldLvl="1" animBg="1" rev="0" advAuto="0" spid="366" grpId="11"/>
      <p:bldP build="whole" bldLvl="1" animBg="1" rev="0" advAuto="0" spid="359" grpId="12"/>
      <p:bldP build="whole" bldLvl="1" animBg="1" rev="0" advAuto="0" spid="379" grpId="30"/>
      <p:bldP build="whole" bldLvl="1" animBg="1" rev="0" advAuto="0" spid="352" grpId="5"/>
      <p:bldP build="whole" bldLvl="1" animBg="1" rev="0" advAuto="0" spid="361" grpId="4"/>
      <p:bldP build="whole" bldLvl="1" animBg="1" rev="0" advAuto="0" spid="374" grpId="23"/>
      <p:bldP build="whole" bldLvl="1" animBg="1" rev="0" advAuto="0" spid="378" grpId="22"/>
      <p:bldP build="whole" bldLvl="1" animBg="1" rev="0" advAuto="0" spid="377" grpId="25"/>
      <p:bldP build="whole" bldLvl="1" animBg="1" rev="0" advAuto="0" spid="375" grpId="27"/>
      <p:bldP build="whole" bldLvl="1" animBg="1" rev="0" advAuto="0" spid="373" grpId="1"/>
      <p:bldP build="whole" bldLvl="1" animBg="1" rev="0" advAuto="0" spid="368" grpId="3"/>
      <p:bldP build="whole" bldLvl="1" animBg="1" rev="0" advAuto="0" spid="357" grpId="20"/>
      <p:bldP build="whole" bldLvl="1" animBg="1" rev="0" advAuto="0" spid="382" grpId="28"/>
      <p:bldP build="whole" bldLvl="1" animBg="1" rev="0" advAuto="0" spid="360" grpId="7"/>
      <p:bldP build="whole" bldLvl="1" animBg="1" rev="0" advAuto="0" spid="353" grpId="21"/>
      <p:bldP build="whole" bldLvl="1" animBg="1" rev="0" advAuto="0" spid="370" grpId="13"/>
      <p:bldP build="whole" bldLvl="1" animBg="1" rev="0" advAuto="0" spid="356" grpId="19"/>
      <p:bldP build="whole" bldLvl="1" animBg="1" rev="0" advAuto="0" spid="381" grpId="29"/>
      <p:bldP build="whole" bldLvl="1" animBg="1" rev="0" advAuto="0" spid="351" grpId="16"/>
      <p:bldP build="whole" bldLvl="1" animBg="1" rev="0" advAuto="0" spid="358" grpId="15"/>
      <p:bldP build="whole" bldLvl="1" animBg="1" rev="0" advAuto="0" spid="365" grpId="10"/>
      <p:bldP build="whole" bldLvl="1" animBg="1" rev="0" advAuto="0" spid="371" grpId="6"/>
      <p:bldP build="whole" bldLvl="1" animBg="1" rev="0" advAuto="0" spid="369" grpId="9"/>
      <p:bldP build="whole" bldLvl="1" animBg="1" rev="0" advAuto="0" spid="380" grpId="2"/>
      <p:bldP build="whole" bldLvl="1" animBg="1" rev="0" advAuto="0" spid="355" grpId="14"/>
      <p:bldP build="whole" bldLvl="1" animBg="1" rev="0" advAuto="0" spid="376" grpId="26"/>
      <p:bldP build="whole" bldLvl="1" animBg="1" rev="0" advAuto="0" spid="372" grpId="17"/>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Amazon S3…"/>
          <p:cNvSpPr txBox="1"/>
          <p:nvPr>
            <p:ph type="title"/>
          </p:nvPr>
        </p:nvSpPr>
        <p:spPr>
          <a:prstGeom prst="rect">
            <a:avLst/>
          </a:prstGeom>
        </p:spPr>
        <p:txBody>
          <a:bodyPr/>
          <a:lstStyle/>
          <a:p>
            <a:pPr/>
            <a:r>
              <a:t>Amazon S3</a:t>
            </a:r>
          </a:p>
          <a:p>
            <a:pPr>
              <a:lnSpc>
                <a:spcPct val="90000"/>
              </a:lnSpc>
              <a:defRPr spc="-44" sz="4400">
                <a:solidFill>
                  <a:srgbClr val="227AAE"/>
                </a:solidFill>
                <a:latin typeface="Publico Text Roman"/>
                <a:ea typeface="Publico Text Roman"/>
                <a:cs typeface="Publico Text Roman"/>
                <a:sym typeface="Publico Text Roman"/>
              </a:defRPr>
            </a:pPr>
            <a:r>
              <a:t>Simple Storage Service</a:t>
            </a:r>
          </a:p>
        </p:txBody>
      </p:sp>
      <p:sp>
        <p:nvSpPr>
          <p:cNvPr id="388"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pic>
        <p:nvPicPr>
          <p:cNvPr id="389" name="Image" descr="Image"/>
          <p:cNvPicPr>
            <a:picLocks noChangeAspect="1"/>
          </p:cNvPicPr>
          <p:nvPr/>
        </p:nvPicPr>
        <p:blipFill>
          <a:blip r:embed="rId3">
            <a:extLst/>
          </a:blip>
          <a:stretch>
            <a:fillRect/>
          </a:stretch>
        </p:blipFill>
        <p:spPr>
          <a:xfrm>
            <a:off x="10554430" y="6258471"/>
            <a:ext cx="3008438" cy="3008438"/>
          </a:xfrm>
          <a:prstGeom prst="rect">
            <a:avLst/>
          </a:prstGeom>
          <a:ln w="12700">
            <a:miter lim="400000"/>
          </a:ln>
          <a:effectLst>
            <a:outerShdw sx="100000" sy="100000" kx="0" ky="0" algn="b" rotWithShape="0" blurRad="355600" dist="0" dir="0">
              <a:srgbClr val="000000">
                <a:alpha val="75000"/>
              </a:srgbClr>
            </a:outerShdw>
          </a:effectLst>
        </p:spPr>
      </p:pic>
      <p:sp>
        <p:nvSpPr>
          <p:cNvPr id="390" name="Object Storage"/>
          <p:cNvSpPr txBox="1"/>
          <p:nvPr/>
        </p:nvSpPr>
        <p:spPr>
          <a:xfrm>
            <a:off x="6329541" y="5928321"/>
            <a:ext cx="342397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Object Storage </a:t>
            </a:r>
          </a:p>
        </p:txBody>
      </p:sp>
      <p:sp>
        <p:nvSpPr>
          <p:cNvPr id="391" name="Unlimited Storage"/>
          <p:cNvSpPr txBox="1"/>
          <p:nvPr/>
        </p:nvSpPr>
        <p:spPr>
          <a:xfrm>
            <a:off x="5078856" y="7378514"/>
            <a:ext cx="391820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i="1">
                <a:latin typeface="Avenir Next Regular"/>
                <a:ea typeface="Avenir Next Regular"/>
                <a:cs typeface="Avenir Next Regular"/>
                <a:sym typeface="Avenir Next Regular"/>
              </a:defRPr>
            </a:pPr>
            <a:r>
              <a:t>Unlimited </a:t>
            </a:r>
            <a:r>
              <a:rPr i="0">
                <a:latin typeface="Avenir Next Medium"/>
                <a:ea typeface="Avenir Next Medium"/>
                <a:cs typeface="Avenir Next Medium"/>
                <a:sym typeface="Avenir Next Medium"/>
              </a:rPr>
              <a:t>Storage</a:t>
            </a:r>
          </a:p>
        </p:txBody>
      </p:sp>
      <p:sp>
        <p:nvSpPr>
          <p:cNvPr id="392" name="“Buckets”"/>
          <p:cNvSpPr txBox="1"/>
          <p:nvPr/>
        </p:nvSpPr>
        <p:spPr>
          <a:xfrm>
            <a:off x="10989943" y="9673444"/>
            <a:ext cx="213741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“Buckets”</a:t>
            </a:r>
          </a:p>
        </p:txBody>
      </p:sp>
      <p:sp>
        <p:nvSpPr>
          <p:cNvPr id="393" name="3 Storage Classes"/>
          <p:cNvSpPr txBox="1"/>
          <p:nvPr/>
        </p:nvSpPr>
        <p:spPr>
          <a:xfrm>
            <a:off x="14363785" y="5928321"/>
            <a:ext cx="381167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 Storage </a:t>
            </a:r>
            <a:r>
              <a:rPr i="1">
                <a:latin typeface="Avenir Next Regular"/>
                <a:ea typeface="Avenir Next Regular"/>
                <a:cs typeface="Avenir Next Regular"/>
                <a:sym typeface="Avenir Next Regular"/>
              </a:rPr>
              <a:t>Classes</a:t>
            </a:r>
          </a:p>
        </p:txBody>
      </p:sp>
      <p:sp>
        <p:nvSpPr>
          <p:cNvPr id="394" name="S3 Replication"/>
          <p:cNvSpPr txBox="1"/>
          <p:nvPr/>
        </p:nvSpPr>
        <p:spPr>
          <a:xfrm>
            <a:off x="15120236" y="7400739"/>
            <a:ext cx="310804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S3 Replication</a:t>
            </a:r>
          </a:p>
        </p:txBody>
      </p:sp>
      <p:sp>
        <p:nvSpPr>
          <p:cNvPr id="395" name="Simple Website Hosting"/>
          <p:cNvSpPr txBox="1"/>
          <p:nvPr/>
        </p:nvSpPr>
        <p:spPr>
          <a:xfrm>
            <a:off x="14363785" y="8989046"/>
            <a:ext cx="515310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Simple Website Hosting</a:t>
            </a:r>
          </a:p>
        </p:txBody>
      </p:sp>
      <p:sp>
        <p:nvSpPr>
          <p:cNvPr id="396" name="99.999999999% Durability"/>
          <p:cNvSpPr txBox="1"/>
          <p:nvPr/>
        </p:nvSpPr>
        <p:spPr>
          <a:xfrm>
            <a:off x="3967189" y="8989046"/>
            <a:ext cx="578632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99.999999999% Durability</a:t>
            </a:r>
          </a:p>
        </p:txBody>
      </p:sp>
      <p:sp>
        <p:nvSpPr>
          <p:cNvPr id="397"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EC2…"/>
          <p:cNvSpPr txBox="1"/>
          <p:nvPr>
            <p:ph type="title"/>
          </p:nvPr>
        </p:nvSpPr>
        <p:spPr>
          <a:prstGeom prst="rect">
            <a:avLst/>
          </a:prstGeom>
        </p:spPr>
        <p:txBody>
          <a:bodyPr/>
          <a:lstStyle/>
          <a:p>
            <a:pPr/>
            <a:r>
              <a:t>EC2</a:t>
            </a:r>
          </a:p>
          <a:p>
            <a:pPr>
              <a:lnSpc>
                <a:spcPct val="90000"/>
              </a:lnSpc>
              <a:defRPr spc="-44" sz="4400">
                <a:solidFill>
                  <a:srgbClr val="227AAE"/>
                </a:solidFill>
                <a:latin typeface="Publico Text Roman"/>
                <a:ea typeface="Publico Text Roman"/>
                <a:cs typeface="Publico Text Roman"/>
                <a:sym typeface="Publico Text Roman"/>
              </a:defRPr>
            </a:pPr>
            <a:r>
              <a:t>Amazon Elastic Compute Cloud</a:t>
            </a:r>
          </a:p>
        </p:txBody>
      </p:sp>
      <p:sp>
        <p:nvSpPr>
          <p:cNvPr id="402"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403" name="Virtual Machines"/>
          <p:cNvSpPr txBox="1"/>
          <p:nvPr/>
        </p:nvSpPr>
        <p:spPr>
          <a:xfrm>
            <a:off x="6175008" y="5928321"/>
            <a:ext cx="357850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Virtual Machines</a:t>
            </a:r>
          </a:p>
        </p:txBody>
      </p:sp>
      <p:sp>
        <p:nvSpPr>
          <p:cNvPr id="404" name="Placed in an AZ"/>
          <p:cNvSpPr txBox="1"/>
          <p:nvPr/>
        </p:nvSpPr>
        <p:spPr>
          <a:xfrm>
            <a:off x="5637098" y="7378514"/>
            <a:ext cx="335996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Placed in an AZ</a:t>
            </a:r>
          </a:p>
        </p:txBody>
      </p:sp>
      <p:sp>
        <p:nvSpPr>
          <p:cNvPr id="405" name="4 Pricing Models"/>
          <p:cNvSpPr txBox="1"/>
          <p:nvPr/>
        </p:nvSpPr>
        <p:spPr>
          <a:xfrm>
            <a:off x="14363785" y="5928321"/>
            <a:ext cx="361508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 Pricing Models</a:t>
            </a:r>
          </a:p>
        </p:txBody>
      </p:sp>
      <p:sp>
        <p:nvSpPr>
          <p:cNvPr id="406" name="AMIs"/>
          <p:cNvSpPr txBox="1"/>
          <p:nvPr/>
        </p:nvSpPr>
        <p:spPr>
          <a:xfrm>
            <a:off x="15120236" y="7400739"/>
            <a:ext cx="117912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AMIs</a:t>
            </a:r>
          </a:p>
        </p:txBody>
      </p:sp>
      <p:sp>
        <p:nvSpPr>
          <p:cNvPr id="407" name="Private or publicly available"/>
          <p:cNvSpPr txBox="1"/>
          <p:nvPr/>
        </p:nvSpPr>
        <p:spPr>
          <a:xfrm>
            <a:off x="14363785" y="8989046"/>
            <a:ext cx="586450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Private or publicly available</a:t>
            </a:r>
          </a:p>
        </p:txBody>
      </p:sp>
      <p:sp>
        <p:nvSpPr>
          <p:cNvPr id="408" name="Vertical and Horizontal Scaling"/>
          <p:cNvSpPr txBox="1"/>
          <p:nvPr/>
        </p:nvSpPr>
        <p:spPr>
          <a:xfrm>
            <a:off x="3238869" y="8989046"/>
            <a:ext cx="651464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Vertical and Horizontal Scaling</a:t>
            </a:r>
          </a:p>
        </p:txBody>
      </p:sp>
      <p:pic>
        <p:nvPicPr>
          <p:cNvPr id="409" name="Image" descr="Image"/>
          <p:cNvPicPr>
            <a:picLocks noChangeAspect="1"/>
          </p:cNvPicPr>
          <p:nvPr/>
        </p:nvPicPr>
        <p:blipFill>
          <a:blip r:embed="rId3">
            <a:extLst/>
          </a:blip>
          <a:stretch>
            <a:fillRect/>
          </a:stretch>
        </p:blipFill>
        <p:spPr>
          <a:xfrm>
            <a:off x="10687781" y="6258471"/>
            <a:ext cx="3008439" cy="3008438"/>
          </a:xfrm>
          <a:prstGeom prst="rect">
            <a:avLst/>
          </a:prstGeom>
          <a:ln w="12700">
            <a:miter lim="400000"/>
          </a:ln>
          <a:effectLst>
            <a:outerShdw sx="100000" sy="100000" kx="0" ky="0" algn="b" rotWithShape="0" blurRad="355600" dist="0" dir="0">
              <a:srgbClr val="000000">
                <a:alpha val="75000"/>
              </a:srgbClr>
            </a:outerShdw>
          </a:effectLst>
        </p:spPr>
      </p:pic>
      <p:sp>
        <p:nvSpPr>
          <p:cNvPr id="410"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4" name="Image" descr="Image"/>
          <p:cNvPicPr>
            <a:picLocks noChangeAspect="1"/>
          </p:cNvPicPr>
          <p:nvPr/>
        </p:nvPicPr>
        <p:blipFill>
          <a:blip r:embed="rId2">
            <a:extLst/>
          </a:blip>
          <a:stretch>
            <a:fillRect/>
          </a:stretch>
        </p:blipFill>
        <p:spPr>
          <a:xfrm>
            <a:off x="10554430" y="6258471"/>
            <a:ext cx="3008438" cy="3008438"/>
          </a:xfrm>
          <a:prstGeom prst="rect">
            <a:avLst/>
          </a:prstGeom>
          <a:ln w="12700">
            <a:miter lim="400000"/>
          </a:ln>
          <a:effectLst>
            <a:outerShdw sx="100000" sy="100000" kx="0" ky="0" algn="b" rotWithShape="0" blurRad="355600" dist="0" dir="0">
              <a:srgbClr val="000000">
                <a:alpha val="75000"/>
              </a:srgbClr>
            </a:outerShdw>
          </a:effectLst>
        </p:spPr>
      </p:pic>
      <p:sp>
        <p:nvSpPr>
          <p:cNvPr id="415" name="Amazon Aurora…"/>
          <p:cNvSpPr txBox="1"/>
          <p:nvPr>
            <p:ph type="title"/>
          </p:nvPr>
        </p:nvSpPr>
        <p:spPr>
          <a:prstGeom prst="rect">
            <a:avLst/>
          </a:prstGeom>
        </p:spPr>
        <p:txBody>
          <a:bodyPr/>
          <a:lstStyle/>
          <a:p>
            <a:pPr/>
            <a:r>
              <a:t>Amazon Aurora</a:t>
            </a:r>
          </a:p>
          <a:p>
            <a:pPr>
              <a:lnSpc>
                <a:spcPct val="90000"/>
              </a:lnSpc>
              <a:defRPr spc="-44" sz="4400">
                <a:solidFill>
                  <a:srgbClr val="227AAE"/>
                </a:solidFill>
                <a:latin typeface="Publico Text Roman"/>
                <a:ea typeface="Publico Text Roman"/>
                <a:cs typeface="Publico Text Roman"/>
                <a:sym typeface="Publico Text Roman"/>
              </a:defRPr>
            </a:pPr>
            <a:r>
              <a:t>Managed Relational Database</a:t>
            </a:r>
          </a:p>
        </p:txBody>
      </p:sp>
      <p:sp>
        <p:nvSpPr>
          <p:cNvPr id="416"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417" name="MySQL &amp; Postgres Compatible"/>
          <p:cNvSpPr txBox="1"/>
          <p:nvPr/>
        </p:nvSpPr>
        <p:spPr>
          <a:xfrm>
            <a:off x="3190863" y="5928321"/>
            <a:ext cx="656265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MySQL &amp; Postgres Compatible</a:t>
            </a:r>
          </a:p>
        </p:txBody>
      </p:sp>
      <p:sp>
        <p:nvSpPr>
          <p:cNvPr id="418" name="Five times faster than MySQL"/>
          <p:cNvSpPr txBox="1"/>
          <p:nvPr/>
        </p:nvSpPr>
        <p:spPr>
          <a:xfrm>
            <a:off x="2798343" y="7378514"/>
            <a:ext cx="619871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Five times faster than MySQL</a:t>
            </a:r>
          </a:p>
        </p:txBody>
      </p:sp>
      <p:sp>
        <p:nvSpPr>
          <p:cNvPr id="419" name="Instant Replication across 3-AZs"/>
          <p:cNvSpPr txBox="1"/>
          <p:nvPr/>
        </p:nvSpPr>
        <p:spPr>
          <a:xfrm>
            <a:off x="14363785" y="5928321"/>
            <a:ext cx="674507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Instant Replication across 3-AZs</a:t>
            </a:r>
          </a:p>
        </p:txBody>
      </p:sp>
      <p:sp>
        <p:nvSpPr>
          <p:cNvPr id="420" name="Up to 15 read replicas"/>
          <p:cNvSpPr txBox="1"/>
          <p:nvPr/>
        </p:nvSpPr>
        <p:spPr>
          <a:xfrm>
            <a:off x="15120236" y="7400739"/>
            <a:ext cx="473796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 to 15 read replicas</a:t>
            </a:r>
          </a:p>
        </p:txBody>
      </p:sp>
      <p:sp>
        <p:nvSpPr>
          <p:cNvPr id="421" name="Fully Managed"/>
          <p:cNvSpPr txBox="1"/>
          <p:nvPr/>
        </p:nvSpPr>
        <p:spPr>
          <a:xfrm>
            <a:off x="14363785" y="8989046"/>
            <a:ext cx="321914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Fully Managed</a:t>
            </a:r>
          </a:p>
        </p:txBody>
      </p:sp>
      <p:sp>
        <p:nvSpPr>
          <p:cNvPr id="422" name="Distributed, fault-tolerant"/>
          <p:cNvSpPr txBox="1"/>
          <p:nvPr/>
        </p:nvSpPr>
        <p:spPr>
          <a:xfrm>
            <a:off x="4351237" y="8989046"/>
            <a:ext cx="540227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Distributed, fault-tolerant</a:t>
            </a:r>
          </a:p>
        </p:txBody>
      </p:sp>
      <p:sp>
        <p:nvSpPr>
          <p:cNvPr id="423"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Bergen, Norway 🇳🇴…"/>
          <p:cNvSpPr txBox="1"/>
          <p:nvPr>
            <p:ph type="body" sz="quarter" idx="1"/>
          </p:nvPr>
        </p:nvSpPr>
        <p:spPr>
          <a:prstGeom prst="rect">
            <a:avLst/>
          </a:prstGeom>
        </p:spPr>
        <p:txBody>
          <a:bodyPr/>
          <a:lstStyle/>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Bergen, Norway 🇳🇴</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Cloud Consultant @ TietoEVRY</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Student @ Noroff University College</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AWS Certified Solutions Architect</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30 Years old, 2 Kids</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 DevOps</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Developer, Photographer, Aviation Geek ✈️</a:t>
            </a:r>
          </a:p>
        </p:txBody>
      </p:sp>
      <p:pic>
        <p:nvPicPr>
          <p:cNvPr id="212" name="13012ADB-2B96-414E-8142-AA50264EC0C0.jpeg" descr="13012ADB-2B96-414E-8142-AA50264EC0C0.jpeg"/>
          <p:cNvPicPr>
            <a:picLocks noChangeAspect="1"/>
          </p:cNvPicPr>
          <p:nvPr>
            <p:ph type="pic" idx="13"/>
          </p:nvPr>
        </p:nvPicPr>
        <p:blipFill>
          <a:blip r:embed="rId2">
            <a:extLst/>
          </a:blip>
          <a:srcRect l="5462" t="0" r="5462" b="0"/>
          <a:stretch>
            <a:fillRect/>
          </a:stretch>
        </p:blipFill>
        <p:spPr>
          <a:xfrm>
            <a:off x="0" y="0"/>
            <a:ext cx="12217400" cy="13716000"/>
          </a:xfrm>
          <a:prstGeom prst="rect">
            <a:avLst/>
          </a:prstGeom>
        </p:spPr>
      </p:pic>
      <p:sp>
        <p:nvSpPr>
          <p:cNvPr id="213" name="Karl Mathias Moberg"/>
          <p:cNvSpPr txBox="1"/>
          <p:nvPr>
            <p:ph type="title"/>
          </p:nvPr>
        </p:nvSpPr>
        <p:spPr>
          <a:xfrm>
            <a:off x="13665200" y="4394200"/>
            <a:ext cx="9271000" cy="1962150"/>
          </a:xfrm>
          <a:prstGeom prst="rect">
            <a:avLst/>
          </a:prstGeom>
        </p:spPr>
        <p:txBody>
          <a:bodyPr/>
          <a:lstStyle>
            <a:lvl1pPr>
              <a:defRPr spc="-60" sz="6000"/>
            </a:lvl1pPr>
          </a:lstStyle>
          <a:p>
            <a:pPr/>
            <a:r>
              <a:t>Karl Mathias Moberg</a:t>
            </a:r>
          </a:p>
        </p:txBody>
      </p:sp>
      <p:sp>
        <p:nvSpPr>
          <p:cNvPr id="214" name="About me"/>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p>
            <a:pPr/>
            <a:r>
              <a:t>About me</a:t>
            </a:r>
          </a:p>
        </p:txBody>
      </p:sp>
      <p:pic>
        <p:nvPicPr>
          <p:cNvPr id="215" name="aws-certified-solutions-architect-associate.png" descr="aws-certified-solutions-architect-associate.png"/>
          <p:cNvPicPr>
            <a:picLocks noChangeAspect="1"/>
          </p:cNvPicPr>
          <p:nvPr/>
        </p:nvPicPr>
        <p:blipFill>
          <a:blip r:embed="rId3">
            <a:extLst/>
          </a:blip>
          <a:stretch>
            <a:fillRect/>
          </a:stretch>
        </p:blipFill>
        <p:spPr>
          <a:xfrm>
            <a:off x="18303937" y="5532023"/>
            <a:ext cx="1273637" cy="1273638"/>
          </a:xfrm>
          <a:prstGeom prst="rect">
            <a:avLst/>
          </a:prstGeom>
          <a:ln w="12700">
            <a:miter lim="400000"/>
          </a:ln>
        </p:spPr>
      </p:pic>
      <p:pic>
        <p:nvPicPr>
          <p:cNvPr id="216" name="Image" descr="Image"/>
          <p:cNvPicPr>
            <a:picLocks noChangeAspect="1"/>
          </p:cNvPicPr>
          <p:nvPr/>
        </p:nvPicPr>
        <p:blipFill>
          <a:blip r:embed="rId4">
            <a:extLst/>
          </a:blip>
          <a:stretch>
            <a:fillRect/>
          </a:stretch>
        </p:blipFill>
        <p:spPr>
          <a:xfrm>
            <a:off x="13668122" y="5722030"/>
            <a:ext cx="4165363" cy="893625"/>
          </a:xfrm>
          <a:prstGeom prst="rect">
            <a:avLst/>
          </a:prstGeom>
          <a:ln w="12700">
            <a:miter lim="400000"/>
          </a:ln>
        </p:spPr>
      </p:pic>
      <p:pic>
        <p:nvPicPr>
          <p:cNvPr id="217" name="tietoevry-logo-white-rgb_M.png" descr="tietoevry-logo-white-rgb_M.png"/>
          <p:cNvPicPr>
            <a:picLocks noChangeAspect="1"/>
          </p:cNvPicPr>
          <p:nvPr/>
        </p:nvPicPr>
        <p:blipFill>
          <a:blip r:embed="rId5">
            <a:extLst/>
          </a:blip>
          <a:stretch>
            <a:fillRect/>
          </a:stretch>
        </p:blipFill>
        <p:spPr>
          <a:xfrm>
            <a:off x="319053" y="13084716"/>
            <a:ext cx="1955264" cy="480061"/>
          </a:xfrm>
          <a:prstGeom prst="rect">
            <a:avLst/>
          </a:prstGeom>
          <a:ln w="12700">
            <a:miter lim="400000"/>
          </a:ln>
        </p:spPr>
      </p:pic>
      <p:pic>
        <p:nvPicPr>
          <p:cNvPr id="218" name="Image" descr="Image"/>
          <p:cNvPicPr>
            <a:picLocks noChangeAspect="1"/>
          </p:cNvPicPr>
          <p:nvPr/>
        </p:nvPicPr>
        <p:blipFill>
          <a:blip r:embed="rId6">
            <a:extLst/>
          </a:blip>
          <a:stretch>
            <a:fillRect/>
          </a:stretch>
        </p:blipFill>
        <p:spPr>
          <a:xfrm>
            <a:off x="14430967" y="12716490"/>
            <a:ext cx="408467" cy="361337"/>
          </a:xfrm>
          <a:prstGeom prst="rect">
            <a:avLst/>
          </a:prstGeom>
          <a:ln w="12700">
            <a:miter lim="400000"/>
          </a:ln>
        </p:spPr>
      </p:pic>
      <p:sp>
        <p:nvSpPr>
          <p:cNvPr id="219" name="@mathiasmoberg"/>
          <p:cNvSpPr txBox="1"/>
          <p:nvPr/>
        </p:nvSpPr>
        <p:spPr>
          <a:xfrm>
            <a:off x="14992105" y="12642980"/>
            <a:ext cx="3136342"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220" name="Image" descr="Image"/>
          <p:cNvPicPr>
            <a:picLocks noChangeAspect="1"/>
          </p:cNvPicPr>
          <p:nvPr/>
        </p:nvPicPr>
        <p:blipFill>
          <a:blip r:embed="rId7">
            <a:extLst/>
          </a:blip>
          <a:stretch>
            <a:fillRect/>
          </a:stretch>
        </p:blipFill>
        <p:spPr>
          <a:xfrm>
            <a:off x="18677974" y="12716400"/>
            <a:ext cx="361337" cy="361337"/>
          </a:xfrm>
          <a:prstGeom prst="rect">
            <a:avLst/>
          </a:prstGeom>
          <a:ln w="12700">
            <a:miter lim="400000"/>
          </a:ln>
        </p:spPr>
      </p:pic>
      <p:sp>
        <p:nvSpPr>
          <p:cNvPr id="221" name="kmoberg"/>
          <p:cNvSpPr txBox="1"/>
          <p:nvPr/>
        </p:nvSpPr>
        <p:spPr>
          <a:xfrm>
            <a:off x="19920582" y="12642981"/>
            <a:ext cx="1599134" cy="5081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kmoberg</a:t>
            </a:r>
          </a:p>
        </p:txBody>
      </p:sp>
      <p:pic>
        <p:nvPicPr>
          <p:cNvPr id="222" name="linkedin.png" descr="linkedin.png"/>
          <p:cNvPicPr>
            <a:picLocks noChangeAspect="1"/>
          </p:cNvPicPr>
          <p:nvPr/>
        </p:nvPicPr>
        <p:blipFill>
          <a:blip r:embed="rId8">
            <a:extLst/>
          </a:blip>
          <a:stretch>
            <a:fillRect/>
          </a:stretch>
        </p:blipFill>
        <p:spPr>
          <a:xfrm>
            <a:off x="19299279" y="12716400"/>
            <a:ext cx="361337" cy="361337"/>
          </a:xfrm>
          <a:prstGeom prst="rect">
            <a:avLst/>
          </a:prstGeom>
          <a:ln w="12700">
            <a:miter lim="400000"/>
          </a:ln>
        </p:spPr>
      </p:pic>
      <p:sp>
        <p:nvSpPr>
          <p:cNvPr id="223"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4" name="aws-certified-developer-associate-2.png" descr="aws-certified-developer-associate-2.png"/>
          <p:cNvPicPr>
            <a:picLocks noChangeAspect="1"/>
          </p:cNvPicPr>
          <p:nvPr/>
        </p:nvPicPr>
        <p:blipFill>
          <a:blip r:embed="rId9">
            <a:extLst/>
          </a:blip>
          <a:stretch>
            <a:fillRect/>
          </a:stretch>
        </p:blipFill>
        <p:spPr>
          <a:xfrm>
            <a:off x="19540025" y="5532023"/>
            <a:ext cx="1273638" cy="127363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AWS Lambda…"/>
          <p:cNvSpPr txBox="1"/>
          <p:nvPr>
            <p:ph type="title"/>
          </p:nvPr>
        </p:nvSpPr>
        <p:spPr>
          <a:prstGeom prst="rect">
            <a:avLst/>
          </a:prstGeom>
        </p:spPr>
        <p:txBody>
          <a:bodyPr/>
          <a:lstStyle/>
          <a:p>
            <a:pPr/>
            <a:r>
              <a:t>AWS Lambda</a:t>
            </a:r>
          </a:p>
          <a:p>
            <a:pPr>
              <a:lnSpc>
                <a:spcPct val="90000"/>
              </a:lnSpc>
              <a:defRPr spc="-44" sz="4400">
                <a:solidFill>
                  <a:srgbClr val="227AAE"/>
                </a:solidFill>
                <a:latin typeface="Publico Text Roman"/>
                <a:ea typeface="Publico Text Roman"/>
                <a:cs typeface="Publico Text Roman"/>
                <a:sym typeface="Publico Text Roman"/>
              </a:defRPr>
            </a:pPr>
            <a:r>
              <a:t>Run Code without managing servers</a:t>
            </a:r>
          </a:p>
        </p:txBody>
      </p:sp>
      <p:sp>
        <p:nvSpPr>
          <p:cNvPr id="426"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pic>
        <p:nvPicPr>
          <p:cNvPr id="427" name="Image" descr="Image"/>
          <p:cNvPicPr>
            <a:picLocks noChangeAspect="1"/>
          </p:cNvPicPr>
          <p:nvPr/>
        </p:nvPicPr>
        <p:blipFill>
          <a:blip r:embed="rId3">
            <a:extLst/>
          </a:blip>
          <a:stretch>
            <a:fillRect/>
          </a:stretch>
        </p:blipFill>
        <p:spPr>
          <a:xfrm>
            <a:off x="10687781" y="6258471"/>
            <a:ext cx="3008439" cy="3008438"/>
          </a:xfrm>
          <a:prstGeom prst="rect">
            <a:avLst/>
          </a:prstGeom>
          <a:ln w="12700">
            <a:miter lim="400000"/>
          </a:ln>
          <a:effectLst>
            <a:outerShdw sx="100000" sy="100000" kx="0" ky="0" algn="b" rotWithShape="0" blurRad="355600" dist="0" dir="0">
              <a:srgbClr val="000000">
                <a:alpha val="75000"/>
              </a:srgbClr>
            </a:outerShdw>
          </a:effectLst>
        </p:spPr>
      </p:pic>
      <p:sp>
        <p:nvSpPr>
          <p:cNvPr id="428" name="Serverless Compute"/>
          <p:cNvSpPr txBox="1"/>
          <p:nvPr/>
        </p:nvSpPr>
        <p:spPr>
          <a:xfrm>
            <a:off x="5421542" y="5928321"/>
            <a:ext cx="433197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Serverless Compute</a:t>
            </a:r>
          </a:p>
        </p:txBody>
      </p:sp>
      <p:sp>
        <p:nvSpPr>
          <p:cNvPr id="429" name="Pay only for compute time"/>
          <p:cNvSpPr txBox="1"/>
          <p:nvPr/>
        </p:nvSpPr>
        <p:spPr>
          <a:xfrm>
            <a:off x="3405504" y="7378514"/>
            <a:ext cx="559155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Pay only for compute time</a:t>
            </a:r>
          </a:p>
        </p:txBody>
      </p:sp>
      <p:sp>
        <p:nvSpPr>
          <p:cNvPr id="430" name="Subsecond Metering"/>
          <p:cNvSpPr txBox="1"/>
          <p:nvPr/>
        </p:nvSpPr>
        <p:spPr>
          <a:xfrm>
            <a:off x="14363785" y="5928321"/>
            <a:ext cx="449793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Subsecond Metering</a:t>
            </a:r>
          </a:p>
        </p:txBody>
      </p:sp>
      <p:sp>
        <p:nvSpPr>
          <p:cNvPr id="431" name="Multiple language support"/>
          <p:cNvSpPr txBox="1"/>
          <p:nvPr/>
        </p:nvSpPr>
        <p:spPr>
          <a:xfrm>
            <a:off x="15120236" y="7400739"/>
            <a:ext cx="570494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Multiple language support</a:t>
            </a:r>
          </a:p>
        </p:txBody>
      </p:sp>
      <p:sp>
        <p:nvSpPr>
          <p:cNvPr id="432" name="Up to 15 minutes per execution"/>
          <p:cNvSpPr txBox="1"/>
          <p:nvPr/>
        </p:nvSpPr>
        <p:spPr>
          <a:xfrm>
            <a:off x="14363785" y="8989046"/>
            <a:ext cx="67176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 to 15 minutes per execution</a:t>
            </a:r>
          </a:p>
        </p:txBody>
      </p:sp>
      <p:sp>
        <p:nvSpPr>
          <p:cNvPr id="433" name="Continuous Scaling"/>
          <p:cNvSpPr txBox="1"/>
          <p:nvPr/>
        </p:nvSpPr>
        <p:spPr>
          <a:xfrm>
            <a:off x="5586591" y="8989046"/>
            <a:ext cx="416692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Continuous Scaling</a:t>
            </a:r>
          </a:p>
        </p:txBody>
      </p:sp>
      <p:sp>
        <p:nvSpPr>
          <p:cNvPr id="434"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3">
                <a:hueOff val="-46178"/>
                <a:satOff val="17623"/>
                <a:lumOff val="13590"/>
              </a:schemeClr>
            </a:gs>
            <a:gs pos="100000">
              <a:schemeClr val="accent3">
                <a:hueOff val="-38674"/>
                <a:satOff val="-11856"/>
                <a:lumOff val="-9051"/>
              </a:schemeClr>
            </a:gs>
          </a:gsLst>
          <a:lin ang="5400000" scaled="0"/>
        </a:gradFill>
      </p:bgPr>
    </p:bg>
    <p:spTree>
      <p:nvGrpSpPr>
        <p:cNvPr id="1" name=""/>
        <p:cNvGrpSpPr/>
        <p:nvPr/>
      </p:nvGrpSpPr>
      <p:grpSpPr>
        <a:xfrm>
          <a:off x="0" y="0"/>
          <a:ext cx="0" cy="0"/>
          <a:chOff x="0" y="0"/>
          <a:chExt cx="0" cy="0"/>
        </a:xfrm>
      </p:grpSpPr>
      <p:sp>
        <p:nvSpPr>
          <p:cNvPr id="438" name="AWS Free Tier"/>
          <p:cNvSpPr txBox="1"/>
          <p:nvPr>
            <p:ph type="title"/>
          </p:nvPr>
        </p:nvSpPr>
        <p:spPr>
          <a:prstGeom prst="rect">
            <a:avLst/>
          </a:prstGeom>
        </p:spPr>
        <p:txBody>
          <a:bodyPr/>
          <a:lstStyle/>
          <a:p>
            <a:pPr/>
            <a:r>
              <a:t>AWS Free Tier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EC2…"/>
          <p:cNvSpPr txBox="1"/>
          <p:nvPr>
            <p:ph type="body" sz="quarter" idx="1"/>
          </p:nvPr>
        </p:nvSpPr>
        <p:spPr>
          <a:prstGeom prst="rect">
            <a:avLst/>
          </a:prstGeom>
        </p:spPr>
        <p:txBody>
          <a:bodyPr/>
          <a:lstStyle/>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EC2</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S3</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Elastic Beanstalk</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OpsWorks</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CodeStar</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Auto-Scaling</a:t>
            </a:r>
          </a:p>
          <a:p>
            <a:pPr marL="390906" indent="-390906" defTabSz="914400">
              <a:spcBef>
                <a:spcPts val="1900"/>
              </a:spcBef>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t>Many, many more</a:t>
            </a:r>
          </a:p>
        </p:txBody>
      </p:sp>
      <p:pic>
        <p:nvPicPr>
          <p:cNvPr id="441" name="masma56953.jpg" descr="masma56953.jpg"/>
          <p:cNvPicPr>
            <a:picLocks noChangeAspect="1"/>
          </p:cNvPicPr>
          <p:nvPr>
            <p:ph type="pic" idx="13"/>
          </p:nvPr>
        </p:nvPicPr>
        <p:blipFill>
          <a:blip r:embed="rId2">
            <a:extLst/>
          </a:blip>
          <a:srcRect l="18397" t="0" r="22136" b="0"/>
          <a:stretch>
            <a:fillRect/>
          </a:stretch>
        </p:blipFill>
        <p:spPr>
          <a:xfrm>
            <a:off x="-16863" y="0"/>
            <a:ext cx="12217401" cy="13716001"/>
          </a:xfrm>
          <a:prstGeom prst="rect">
            <a:avLst/>
          </a:prstGeom>
        </p:spPr>
      </p:pic>
      <p:sp>
        <p:nvSpPr>
          <p:cNvPr id="442" name="Free Stuff!…"/>
          <p:cNvSpPr txBox="1"/>
          <p:nvPr>
            <p:ph type="title"/>
          </p:nvPr>
        </p:nvSpPr>
        <p:spPr>
          <a:prstGeom prst="rect">
            <a:avLst/>
          </a:prstGeom>
        </p:spPr>
        <p:txBody>
          <a:bodyPr/>
          <a:lstStyle/>
          <a:p>
            <a:pPr/>
            <a:r>
              <a:t>Free Stuff!</a:t>
            </a:r>
          </a:p>
          <a:p>
            <a:pPr>
              <a:defRPr spc="-44" sz="4400">
                <a:solidFill>
                  <a:srgbClr val="227AAE"/>
                </a:solidFill>
                <a:latin typeface="Publico Text Roman"/>
                <a:ea typeface="Publico Text Roman"/>
                <a:cs typeface="Publico Text Roman"/>
                <a:sym typeface="Publico Text Roman"/>
              </a:defRPr>
            </a:pPr>
            <a:r>
              <a:t>“What’s in it for me?”</a:t>
            </a:r>
          </a:p>
        </p:txBody>
      </p:sp>
      <p:sp>
        <p:nvSpPr>
          <p:cNvPr id="443" name="Cloud Computing - Amazon Web Services"/>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p>
            <a:pPr/>
            <a:r>
              <a:t>Cloud Computing - Amazon Web Services</a:t>
            </a:r>
          </a:p>
        </p:txBody>
      </p:sp>
      <p:sp>
        <p:nvSpPr>
          <p:cNvPr id="444" name="Slide Number"/>
          <p:cNvSpPr txBox="1"/>
          <p:nvPr>
            <p:ph type="sldNum" sz="quarter" idx="4294967295"/>
          </p:nvPr>
        </p:nvSpPr>
        <p:spPr>
          <a:xfrm>
            <a:off x="12001500" y="13030199"/>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Free AWS Service"/>
          <p:cNvSpPr txBox="1"/>
          <p:nvPr>
            <p:ph type="title"/>
          </p:nvPr>
        </p:nvSpPr>
        <p:spPr>
          <a:prstGeom prst="rect">
            <a:avLst/>
          </a:prstGeom>
        </p:spPr>
        <p:txBody>
          <a:bodyPr/>
          <a:lstStyle/>
          <a:p>
            <a:pPr/>
            <a:r>
              <a:t>Free AWS Service</a:t>
            </a:r>
          </a:p>
        </p:txBody>
      </p:sp>
      <p:sp>
        <p:nvSpPr>
          <p:cNvPr id="447" name="Free Tier"/>
          <p:cNvSpPr txBox="1"/>
          <p:nvPr/>
        </p:nvSpPr>
        <p:spPr>
          <a:xfrm>
            <a:off x="14439213" y="5794970"/>
            <a:ext cx="6870367" cy="313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4" defTabSz="584200">
              <a:spcBef>
                <a:spcPts val="0"/>
              </a:spcBef>
              <a:tabLst/>
              <a:defRPr spc="-86" sz="8600">
                <a:latin typeface="Publico Headline Roman"/>
                <a:ea typeface="Publico Headline Roman"/>
                <a:cs typeface="Publico Headline Roman"/>
                <a:sym typeface="Publico Headline Roman"/>
              </a:defRPr>
            </a:pPr>
            <a:r>
              <a:t>Free Tier</a:t>
            </a:r>
          </a:p>
        </p:txBody>
      </p:sp>
      <p:sp>
        <p:nvSpPr>
          <p:cNvPr id="448" name="Always Free"/>
          <p:cNvSpPr txBox="1"/>
          <p:nvPr/>
        </p:nvSpPr>
        <p:spPr>
          <a:xfrm>
            <a:off x="3948129" y="5794970"/>
            <a:ext cx="6870368" cy="313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4" algn="r" defTabSz="584200">
              <a:spcBef>
                <a:spcPts val="0"/>
              </a:spcBef>
              <a:tabLst/>
              <a:defRPr spc="-86" sz="8600">
                <a:latin typeface="Publico Headline Roman"/>
                <a:ea typeface="Publico Headline Roman"/>
                <a:cs typeface="Publico Headline Roman"/>
                <a:sym typeface="Publico Headline Roman"/>
              </a:defRPr>
            </a:pPr>
            <a:r>
              <a:t>Always Free</a:t>
            </a:r>
          </a:p>
        </p:txBody>
      </p:sp>
      <p:sp>
        <p:nvSpPr>
          <p:cNvPr id="449"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hueOff val="469292"/>
                <a:lumOff val="10777"/>
              </a:schemeClr>
            </a:gs>
            <a:gs pos="100000">
              <a:schemeClr val="accent5">
                <a:satOff val="-9865"/>
                <a:lumOff val="-3134"/>
              </a:schemeClr>
            </a:gs>
          </a:gsLst>
          <a:lin ang="5400000" scaled="0"/>
        </a:gradFill>
      </p:bgPr>
    </p:bg>
    <p:spTree>
      <p:nvGrpSpPr>
        <p:cNvPr id="1" name=""/>
        <p:cNvGrpSpPr/>
        <p:nvPr/>
      </p:nvGrpSpPr>
      <p:grpSpPr>
        <a:xfrm>
          <a:off x="0" y="0"/>
          <a:ext cx="0" cy="0"/>
          <a:chOff x="0" y="0"/>
          <a:chExt cx="0" cy="0"/>
        </a:xfrm>
      </p:grpSpPr>
      <p:sp>
        <p:nvSpPr>
          <p:cNvPr id="451" name="Amazon EC2, Per Month"/>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Amazon EC2, Per Month</a:t>
            </a:r>
          </a:p>
        </p:txBody>
      </p:sp>
      <p:sp>
        <p:nvSpPr>
          <p:cNvPr id="452" name="750 Hours"/>
          <p:cNvSpPr txBox="1"/>
          <p:nvPr>
            <p:ph type="body" idx="1"/>
          </p:nvPr>
        </p:nvSpPr>
        <p:spPr>
          <a:prstGeom prst="rect">
            <a:avLst/>
          </a:prstGeom>
        </p:spPr>
        <p:txBody>
          <a:bodyPr/>
          <a:lstStyle/>
          <a:p>
            <a:pPr/>
            <a:r>
              <a:t>750 Hours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hueOff val="469292"/>
                <a:lumOff val="10777"/>
              </a:schemeClr>
            </a:gs>
            <a:gs pos="100000">
              <a:schemeClr val="accent5">
                <a:satOff val="-9865"/>
                <a:lumOff val="-3134"/>
              </a:schemeClr>
            </a:gs>
          </a:gsLst>
          <a:lin ang="5400000" scaled="0"/>
        </a:gradFill>
      </p:bgPr>
    </p:bg>
    <p:spTree>
      <p:nvGrpSpPr>
        <p:cNvPr id="1" name=""/>
        <p:cNvGrpSpPr/>
        <p:nvPr/>
      </p:nvGrpSpPr>
      <p:grpSpPr>
        <a:xfrm>
          <a:off x="0" y="0"/>
          <a:ext cx="0" cy="0"/>
          <a:chOff x="0" y="0"/>
          <a:chExt cx="0" cy="0"/>
        </a:xfrm>
      </p:grpSpPr>
      <p:sp>
        <p:nvSpPr>
          <p:cNvPr id="456" name="Amazon RDS, Per Month"/>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Amazon RDS, Per Month</a:t>
            </a:r>
          </a:p>
        </p:txBody>
      </p:sp>
      <p:sp>
        <p:nvSpPr>
          <p:cNvPr id="457" name="750 Hours"/>
          <p:cNvSpPr txBox="1"/>
          <p:nvPr>
            <p:ph type="body" idx="1"/>
          </p:nvPr>
        </p:nvSpPr>
        <p:spPr>
          <a:prstGeom prst="rect">
            <a:avLst/>
          </a:prstGeom>
        </p:spPr>
        <p:txBody>
          <a:bodyPr/>
          <a:lstStyle/>
          <a:p>
            <a:pPr/>
            <a:r>
              <a:t>750 Hours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hueOff val="469292"/>
                <a:lumOff val="10777"/>
              </a:schemeClr>
            </a:gs>
            <a:gs pos="100000">
              <a:schemeClr val="accent5">
                <a:satOff val="-9865"/>
                <a:lumOff val="-3134"/>
              </a:schemeClr>
            </a:gs>
          </a:gsLst>
          <a:lin ang="5400000" scaled="0"/>
        </a:gradFill>
      </p:bgPr>
    </p:bg>
    <p:spTree>
      <p:nvGrpSpPr>
        <p:cNvPr id="1" name=""/>
        <p:cNvGrpSpPr/>
        <p:nvPr/>
      </p:nvGrpSpPr>
      <p:grpSpPr>
        <a:xfrm>
          <a:off x="0" y="0"/>
          <a:ext cx="0" cy="0"/>
          <a:chOff x="0" y="0"/>
          <a:chExt cx="0" cy="0"/>
        </a:xfrm>
      </p:grpSpPr>
      <p:sp>
        <p:nvSpPr>
          <p:cNvPr id="461" name="Amazon S3, Per Month"/>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Amazon S3, Per Month</a:t>
            </a:r>
          </a:p>
        </p:txBody>
      </p:sp>
      <p:sp>
        <p:nvSpPr>
          <p:cNvPr id="462" name="5 GB"/>
          <p:cNvSpPr txBox="1"/>
          <p:nvPr>
            <p:ph type="body" idx="1"/>
          </p:nvPr>
        </p:nvSpPr>
        <p:spPr>
          <a:prstGeom prst="rect">
            <a:avLst/>
          </a:prstGeom>
        </p:spPr>
        <p:txBody>
          <a:bodyPr/>
          <a:lstStyle/>
          <a:p>
            <a:pPr/>
            <a:r>
              <a:t>5 GB</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hueOff val="469292"/>
                <a:lumOff val="10777"/>
              </a:schemeClr>
            </a:gs>
            <a:gs pos="100000">
              <a:schemeClr val="accent5">
                <a:satOff val="-9865"/>
                <a:lumOff val="-3134"/>
              </a:schemeClr>
            </a:gs>
          </a:gsLst>
          <a:lin ang="5400000" scaled="0"/>
        </a:gradFill>
      </p:bgPr>
    </p:bg>
    <p:spTree>
      <p:nvGrpSpPr>
        <p:cNvPr id="1" name=""/>
        <p:cNvGrpSpPr/>
        <p:nvPr/>
      </p:nvGrpSpPr>
      <p:grpSpPr>
        <a:xfrm>
          <a:off x="0" y="0"/>
          <a:ext cx="0" cy="0"/>
          <a:chOff x="0" y="0"/>
          <a:chExt cx="0" cy="0"/>
        </a:xfrm>
      </p:grpSpPr>
      <p:sp>
        <p:nvSpPr>
          <p:cNvPr id="464" name="Amazon Lamdba Requests, Per Month"/>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Amazon Lamdba Requests, Per Month</a:t>
            </a:r>
          </a:p>
        </p:txBody>
      </p:sp>
      <p:sp>
        <p:nvSpPr>
          <p:cNvPr id="465" name="1 Million"/>
          <p:cNvSpPr txBox="1"/>
          <p:nvPr>
            <p:ph type="body" idx="1"/>
          </p:nvPr>
        </p:nvSpPr>
        <p:spPr>
          <a:prstGeom prst="rect">
            <a:avLst/>
          </a:prstGeom>
        </p:spPr>
        <p:txBody>
          <a:bodyPr/>
          <a:lstStyle/>
          <a:p>
            <a:pPr/>
            <a:r>
              <a:t>1 Million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9" name="max-sandelin-6m1eVY7g8aE-unsplash.jpg" descr="max-sandelin-6m1eVY7g8aE-unsplash.jpg"/>
          <p:cNvPicPr>
            <a:picLocks noChangeAspect="1"/>
          </p:cNvPicPr>
          <p:nvPr>
            <p:ph type="pic" idx="13"/>
          </p:nvPr>
        </p:nvPicPr>
        <p:blipFill>
          <a:blip r:embed="rId2">
            <a:extLst/>
          </a:blip>
          <a:srcRect l="0" t="7781" r="0" b="7781"/>
          <a:stretch>
            <a:fillRect/>
          </a:stretch>
        </p:blipFill>
        <p:spPr>
          <a:xfrm>
            <a:off x="-1" y="0"/>
            <a:ext cx="24384001" cy="13716000"/>
          </a:xfrm>
          <a:prstGeom prst="rect">
            <a:avLst/>
          </a:prstGeom>
        </p:spPr>
      </p:pic>
      <p:sp>
        <p:nvSpPr>
          <p:cNvPr id="470" name="Questions?"/>
          <p:cNvSpPr txBox="1"/>
          <p:nvPr>
            <p:ph type="title"/>
          </p:nvPr>
        </p:nvSpPr>
        <p:spPr>
          <a:xfrm>
            <a:off x="1727200" y="7816750"/>
            <a:ext cx="20929600" cy="2799954"/>
          </a:xfrm>
          <a:prstGeom prst="rect">
            <a:avLst/>
          </a:prstGeom>
        </p:spPr>
        <p:txBody>
          <a:bodyPr/>
          <a:lstStyle/>
          <a:p>
            <a:pPr/>
            <a:r>
              <a:t>Questions?</a:t>
            </a:r>
          </a:p>
        </p:txBody>
      </p:sp>
      <p:sp>
        <p:nvSpPr>
          <p:cNvPr id="471" name="Line"/>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472"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pic>
        <p:nvPicPr>
          <p:cNvPr id="473"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pic>
        <p:nvPicPr>
          <p:cNvPr id="474" name="Image" descr="Image"/>
          <p:cNvPicPr>
            <a:picLocks noChangeAspect="1"/>
          </p:cNvPicPr>
          <p:nvPr/>
        </p:nvPicPr>
        <p:blipFill>
          <a:blip r:embed="rId4">
            <a:extLst/>
          </a:blip>
          <a:stretch>
            <a:fillRect/>
          </a:stretch>
        </p:blipFill>
        <p:spPr>
          <a:xfrm>
            <a:off x="8965125" y="340034"/>
            <a:ext cx="408468" cy="361337"/>
          </a:xfrm>
          <a:prstGeom prst="rect">
            <a:avLst/>
          </a:prstGeom>
          <a:ln w="12700">
            <a:miter lim="400000"/>
          </a:ln>
        </p:spPr>
      </p:pic>
      <p:sp>
        <p:nvSpPr>
          <p:cNvPr id="475" name="mathiasmoberg"/>
          <p:cNvSpPr txBox="1"/>
          <p:nvPr/>
        </p:nvSpPr>
        <p:spPr>
          <a:xfrm>
            <a:off x="9526263" y="266525"/>
            <a:ext cx="2790902" cy="5081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mathiasmoberg</a:t>
            </a:r>
          </a:p>
        </p:txBody>
      </p:sp>
      <p:pic>
        <p:nvPicPr>
          <p:cNvPr id="476" name="Image" descr="Image"/>
          <p:cNvPicPr>
            <a:picLocks noChangeAspect="1"/>
          </p:cNvPicPr>
          <p:nvPr/>
        </p:nvPicPr>
        <p:blipFill>
          <a:blip r:embed="rId5">
            <a:extLst/>
          </a:blip>
          <a:stretch>
            <a:fillRect/>
          </a:stretch>
        </p:blipFill>
        <p:spPr>
          <a:xfrm>
            <a:off x="12577133" y="339944"/>
            <a:ext cx="361336" cy="361337"/>
          </a:xfrm>
          <a:prstGeom prst="rect">
            <a:avLst/>
          </a:prstGeom>
          <a:ln w="12700">
            <a:miter lim="400000"/>
          </a:ln>
        </p:spPr>
      </p:pic>
      <p:sp>
        <p:nvSpPr>
          <p:cNvPr id="477" name="kmoberg"/>
          <p:cNvSpPr txBox="1"/>
          <p:nvPr/>
        </p:nvSpPr>
        <p:spPr>
          <a:xfrm>
            <a:off x="13819740" y="266525"/>
            <a:ext cx="1599135" cy="5081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219200">
              <a:lnSpc>
                <a:spcPct val="100000"/>
              </a:lnSpc>
              <a:spcBef>
                <a:spcPts val="0"/>
              </a:spcBef>
              <a:tabLst/>
              <a:defRPr sz="3400">
                <a:solidFill>
                  <a:srgbClr val="052E43"/>
                </a:solidFill>
                <a:latin typeface="Helvetica Neue Thin"/>
                <a:ea typeface="Helvetica Neue Thin"/>
                <a:cs typeface="Helvetica Neue Thin"/>
                <a:sym typeface="Helvetica Neue Thin"/>
              </a:defRPr>
            </a:lvl1pPr>
          </a:lstStyle>
          <a:p>
            <a:pPr/>
            <a:r>
              <a:t>kmoberg</a:t>
            </a:r>
          </a:p>
        </p:txBody>
      </p:sp>
      <p:pic>
        <p:nvPicPr>
          <p:cNvPr id="478" name="linkedin.png" descr="linkedin.png"/>
          <p:cNvPicPr>
            <a:picLocks noChangeAspect="1"/>
          </p:cNvPicPr>
          <p:nvPr/>
        </p:nvPicPr>
        <p:blipFill>
          <a:blip r:embed="rId6">
            <a:extLst/>
          </a:blip>
          <a:stretch>
            <a:fillRect/>
          </a:stretch>
        </p:blipFill>
        <p:spPr>
          <a:xfrm>
            <a:off x="13198437" y="339944"/>
            <a:ext cx="361337" cy="361337"/>
          </a:xfrm>
          <a:prstGeom prst="rect">
            <a:avLst/>
          </a:prstGeom>
          <a:ln w="12700">
            <a:miter lim="400000"/>
          </a:ln>
        </p:spPr>
      </p:pic>
      <p:sp>
        <p:nvSpPr>
          <p:cNvPr id="479" name="Bergen Cloud User Group - 2020.08.15"/>
          <p:cNvSpPr txBox="1"/>
          <p:nvPr/>
        </p:nvSpPr>
        <p:spPr>
          <a:xfrm>
            <a:off x="1727200" y="1003300"/>
            <a:ext cx="20929600" cy="480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F0EBE0"/>
                </a:solidFill>
                <a:latin typeface="Publico Text Roman"/>
                <a:ea typeface="Publico Text Roman"/>
                <a:cs typeface="Publico Text Roman"/>
                <a:sym typeface="Publico Text Roman"/>
              </a:defRPr>
            </a:lvl1pPr>
          </a:lstStyle>
          <a:p>
            <a:pPr/>
            <a:r>
              <a:t>Bergen Cloud User Group - 2020.08.15</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hueOff val="51461"/>
                <a:satOff val="3678"/>
                <a:lumOff val="17483"/>
              </a:schemeClr>
            </a:gs>
            <a:gs pos="100000">
              <a:schemeClr val="accent1">
                <a:hueOff val="420094"/>
                <a:satOff val="-1465"/>
                <a:lumOff val="-19139"/>
              </a:schemeClr>
            </a:gs>
          </a:gsLst>
          <a:lin ang="5400000" scaled="0"/>
        </a:gradFill>
      </p:bgPr>
    </p:bg>
    <p:spTree>
      <p:nvGrpSpPr>
        <p:cNvPr id="1" name=""/>
        <p:cNvGrpSpPr/>
        <p:nvPr/>
      </p:nvGrpSpPr>
      <p:grpSpPr>
        <a:xfrm>
          <a:off x="0" y="0"/>
          <a:ext cx="0" cy="0"/>
          <a:chOff x="0" y="0"/>
          <a:chExt cx="0" cy="0"/>
        </a:xfrm>
      </p:grpSpPr>
      <p:sp>
        <p:nvSpPr>
          <p:cNvPr id="226" name="What is Cloud Computing?"/>
          <p:cNvSpPr txBox="1"/>
          <p:nvPr>
            <p:ph type="title"/>
          </p:nvPr>
        </p:nvSpPr>
        <p:spPr>
          <a:xfrm>
            <a:off x="1727200" y="6997700"/>
            <a:ext cx="20929600" cy="2540000"/>
          </a:xfrm>
          <a:prstGeom prst="rect">
            <a:avLst/>
          </a:prstGeom>
        </p:spPr>
        <p:txBody>
          <a:bodyPr/>
          <a:lstStyle/>
          <a:p>
            <a:pPr/>
            <a:r>
              <a:t>What is Cloud Computing?</a:t>
            </a:r>
          </a:p>
        </p:txBody>
      </p:sp>
      <p:pic>
        <p:nvPicPr>
          <p:cNvPr id="227" name="Image" descr="Image"/>
          <p:cNvPicPr>
            <a:picLocks noChangeAspect="1"/>
          </p:cNvPicPr>
          <p:nvPr/>
        </p:nvPicPr>
        <p:blipFill>
          <a:blip r:embed="rId2">
            <a:extLst/>
          </a:blip>
          <a:stretch>
            <a:fillRect/>
          </a:stretch>
        </p:blipFill>
        <p:spPr>
          <a:xfrm>
            <a:off x="17101796" y="5901248"/>
            <a:ext cx="4609827" cy="2810292"/>
          </a:xfrm>
          <a:prstGeom prst="rect">
            <a:avLst/>
          </a:prstGeom>
          <a:ln w="12700">
            <a:miter lim="400000"/>
          </a:ln>
        </p:spPr>
      </p:pic>
      <p:sp>
        <p:nvSpPr>
          <p:cNvPr id="228"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lvl1pPr>
              <a:defRPr>
                <a:solidFill>
                  <a:srgbClr val="F0EBE0"/>
                </a:solidFill>
              </a:defRPr>
            </a:lvl1pPr>
          </a:lstStyle>
          <a:p>
            <a:pPr/>
            <a:fld id="{86CB4B4D-7CA3-9044-876B-883B54F8677D}" type="slidenum"/>
          </a:p>
        </p:txBody>
      </p:sp>
      <p:pic>
        <p:nvPicPr>
          <p:cNvPr id="229"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EXPeX7dXgAAMp-e.jpeg" descr="EXPeX7dXgAAMp-e.jpeg"/>
          <p:cNvPicPr>
            <a:picLocks noChangeAspect="0"/>
          </p:cNvPicPr>
          <p:nvPr>
            <p:ph type="pic" idx="13"/>
          </p:nvPr>
        </p:nvPicPr>
        <p:blipFill>
          <a:blip r:embed="rId2">
            <a:extLst/>
          </a:blip>
          <a:srcRect l="0" t="7993" r="0" b="7993"/>
          <a:stretch>
            <a:fillRect/>
          </a:stretch>
        </p:blipFill>
        <p:spPr>
          <a:xfrm>
            <a:off x="1778000" y="496933"/>
            <a:ext cx="20828000" cy="10693401"/>
          </a:xfrm>
          <a:prstGeom prst="rect">
            <a:avLst/>
          </a:prstGeom>
        </p:spPr>
      </p:pic>
      <p:sp>
        <p:nvSpPr>
          <p:cNvPr id="232" name="“Due to less Pollution, the files stored on cloud are now Clearly Visible. 🙃”"/>
          <p:cNvSpPr txBox="1"/>
          <p:nvPr/>
        </p:nvSpPr>
        <p:spPr>
          <a:xfrm>
            <a:off x="4587163" y="11680181"/>
            <a:ext cx="1547302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atin typeface="Avenir Next Regular"/>
                <a:ea typeface="Avenir Next Regular"/>
                <a:cs typeface="Avenir Next Regular"/>
                <a:sym typeface="Avenir Next Regular"/>
              </a:defRPr>
            </a:lvl1pPr>
          </a:lstStyle>
          <a:p>
            <a:pPr/>
            <a:r>
              <a:t>“Due to less Pollution, the files stored on cloud are now Clearly Visible. 🙃”</a:t>
            </a:r>
          </a:p>
        </p:txBody>
      </p:sp>
      <p:sp>
        <p:nvSpPr>
          <p:cNvPr id="233" name="@Shah_Rizvi97, 2020.05.05"/>
          <p:cNvSpPr txBox="1"/>
          <p:nvPr/>
        </p:nvSpPr>
        <p:spPr>
          <a:xfrm>
            <a:off x="15918019" y="12402747"/>
            <a:ext cx="4061156" cy="5430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sz="2400">
                <a:solidFill>
                  <a:srgbClr val="227AAF"/>
                </a:solidFill>
                <a:latin typeface="Publico Text Semibold"/>
                <a:ea typeface="Publico Text Semibold"/>
                <a:cs typeface="Publico Text Semibold"/>
                <a:sym typeface="Publico Text Semibold"/>
              </a:defRPr>
            </a:lvl1pPr>
          </a:lstStyle>
          <a:p>
            <a:pPr/>
            <a:r>
              <a:t>@Shah_Rizvi97, 2020.05.05</a:t>
            </a:r>
          </a:p>
        </p:txBody>
      </p:sp>
      <p:sp>
        <p:nvSpPr>
          <p:cNvPr id="234" name="Source: https://bit.ly/visiblecloud"/>
          <p:cNvSpPr txBox="1"/>
          <p:nvPr/>
        </p:nvSpPr>
        <p:spPr>
          <a:xfrm>
            <a:off x="1868374" y="534670"/>
            <a:ext cx="3512351" cy="4169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700">
                <a:solidFill>
                  <a:srgbClr val="C2C3C6"/>
                </a:solidFill>
                <a:latin typeface="Publico Text Semibold"/>
                <a:ea typeface="Publico Text Semibold"/>
                <a:cs typeface="Publico Text Semibold"/>
                <a:sym typeface="Publico Text Semibold"/>
              </a:defRPr>
            </a:lvl1pPr>
          </a:lstStyle>
          <a:p>
            <a:pPr/>
            <a:r>
              <a:t>Source: https://bit.ly/visiblecloud</a:t>
            </a:r>
          </a:p>
        </p:txBody>
      </p:sp>
      <p:pic>
        <p:nvPicPr>
          <p:cNvPr id="235" name="tietoevry-logo-neutral-rgb_M.png" descr="tietoevry-logo-neutral-rgb_M.png"/>
          <p:cNvPicPr>
            <a:picLocks noChangeAspect="1"/>
          </p:cNvPicPr>
          <p:nvPr/>
        </p:nvPicPr>
        <p:blipFill>
          <a:blip r:embed="rId3">
            <a:extLst/>
          </a:blip>
          <a:stretch>
            <a:fillRect/>
          </a:stretch>
        </p:blipFill>
        <p:spPr>
          <a:xfrm>
            <a:off x="313880" y="13083446"/>
            <a:ext cx="1965610" cy="482601"/>
          </a:xfrm>
          <a:prstGeom prst="rect">
            <a:avLst/>
          </a:prstGeom>
          <a:ln w="12700">
            <a:miter lim="400000"/>
          </a:ln>
        </p:spPr>
      </p:pic>
      <p:sp>
        <p:nvSpPr>
          <p:cNvPr id="236"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science-in-hd-iPrjQEDnNEY-unsplash.jpg" descr="science-in-hd-iPrjQEDnNEY-unsplash.jpg"/>
          <p:cNvPicPr>
            <a:picLocks noChangeAspect="1"/>
          </p:cNvPicPr>
          <p:nvPr>
            <p:ph type="pic" idx="13"/>
          </p:nvPr>
        </p:nvPicPr>
        <p:blipFill>
          <a:blip r:embed="rId2">
            <a:alphaModFix amt="59533"/>
            <a:extLst/>
          </a:blip>
          <a:srcRect l="0" t="16249" r="0" b="16249"/>
          <a:stretch>
            <a:fillRect/>
          </a:stretch>
        </p:blipFill>
        <p:spPr>
          <a:xfrm>
            <a:off x="0" y="0"/>
            <a:ext cx="24384000" cy="13716000"/>
          </a:xfrm>
          <a:prstGeom prst="rect">
            <a:avLst/>
          </a:prstGeom>
        </p:spPr>
      </p:pic>
      <p:sp>
        <p:nvSpPr>
          <p:cNvPr id="239" name="“There is no cloud, it’s just someone else’s computer”"/>
          <p:cNvSpPr txBox="1"/>
          <p:nvPr>
            <p:ph type="body" sz="quarter" idx="1"/>
          </p:nvPr>
        </p:nvSpPr>
        <p:spPr>
          <a:xfrm>
            <a:off x="1403499" y="5398199"/>
            <a:ext cx="10775585" cy="1936417"/>
          </a:xfrm>
          <a:prstGeom prst="rect">
            <a:avLst/>
          </a:prstGeom>
        </p:spPr>
        <p:txBody>
          <a:bodyPr/>
          <a:lstStyle>
            <a:lvl1pPr defTabSz="578358">
              <a:defRPr spc="-57" sz="5742">
                <a:solidFill>
                  <a:srgbClr val="FFFFFF"/>
                </a:solidFill>
              </a:defRPr>
            </a:lvl1pPr>
          </a:lstStyle>
          <a:p>
            <a:pPr/>
            <a:r>
              <a:t>“There is no cloud, it’s just someone else’s computer”</a:t>
            </a:r>
          </a:p>
        </p:txBody>
      </p:sp>
      <p:sp>
        <p:nvSpPr>
          <p:cNvPr id="240" name="Line"/>
          <p:cNvSpPr/>
          <p:nvPr/>
        </p:nvSpPr>
        <p:spPr>
          <a:xfrm>
            <a:off x="863600" y="889000"/>
            <a:ext cx="22656801" cy="0"/>
          </a:xfrm>
          <a:prstGeom prst="line">
            <a:avLst/>
          </a:prstGeom>
          <a:ln w="508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41" name="Line"/>
          <p:cNvSpPr/>
          <p:nvPr/>
        </p:nvSpPr>
        <p:spPr>
          <a:xfrm>
            <a:off x="863600" y="12852400"/>
            <a:ext cx="22656801" cy="0"/>
          </a:xfrm>
          <a:prstGeom prst="line">
            <a:avLst/>
          </a:prstGeom>
          <a:ln w="127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42" name="- The internet"/>
          <p:cNvSpPr txBox="1"/>
          <p:nvPr>
            <p:ph type="body" idx="14"/>
          </p:nvPr>
        </p:nvSpPr>
        <p:spPr>
          <a:xfrm>
            <a:off x="1403499" y="7329768"/>
            <a:ext cx="10775585" cy="543053"/>
          </a:xfrm>
          <a:prstGeom prst="rect">
            <a:avLst/>
          </a:prstGeom>
          <a:extLst>
            <a:ext uri="{C572A759-6A51-4108-AA02-DFA0A04FC94B}">
              <ma14:wrappingTextBoxFlag xmlns:ma14="http://schemas.microsoft.com/office/mac/drawingml/2011/main" val="1"/>
            </a:ext>
          </a:extLst>
        </p:spPr>
        <p:txBody>
          <a:bodyPr/>
          <a:lstStyle>
            <a:lvl1pPr>
              <a:defRPr b="1" i="1">
                <a:solidFill>
                  <a:srgbClr val="FFFFFF"/>
                </a:solidFill>
                <a:latin typeface="Publico Text Roman"/>
                <a:ea typeface="Publico Text Roman"/>
                <a:cs typeface="Publico Text Roman"/>
                <a:sym typeface="Publico Text Roman"/>
              </a:defRPr>
            </a:lvl1pPr>
          </a:lstStyle>
          <a:p>
            <a:pPr/>
            <a:r>
              <a:t>- The internet</a:t>
            </a:r>
          </a:p>
        </p:txBody>
      </p:sp>
      <p:sp>
        <p:nvSpPr>
          <p:cNvPr id="243"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44"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What?"/>
          <p:cNvSpPr txBox="1"/>
          <p:nvPr>
            <p:ph type="title"/>
          </p:nvPr>
        </p:nvSpPr>
        <p:spPr>
          <a:xfrm>
            <a:off x="1727200" y="1739900"/>
            <a:ext cx="20929600" cy="3225356"/>
          </a:xfrm>
          <a:prstGeom prst="rect">
            <a:avLst/>
          </a:prstGeom>
        </p:spPr>
        <p:txBody>
          <a:bodyPr/>
          <a:lstStyle/>
          <a:p>
            <a:pPr/>
            <a:r>
              <a:t>What?</a:t>
            </a:r>
          </a:p>
        </p:txBody>
      </p:sp>
      <p:sp>
        <p:nvSpPr>
          <p:cNvPr id="247"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248"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9" name="036-server.png" descr="036-server.png"/>
          <p:cNvPicPr>
            <a:picLocks noChangeAspect="1"/>
          </p:cNvPicPr>
          <p:nvPr/>
        </p:nvPicPr>
        <p:blipFill>
          <a:blip r:embed="rId3">
            <a:alphaModFix amt="63052"/>
            <a:extLst/>
          </a:blip>
          <a:stretch>
            <a:fillRect/>
          </a:stretch>
        </p:blipFill>
        <p:spPr>
          <a:xfrm>
            <a:off x="1165061" y="5155755"/>
            <a:ext cx="1956472" cy="1956473"/>
          </a:xfrm>
          <a:prstGeom prst="rect">
            <a:avLst/>
          </a:prstGeom>
          <a:ln w="12700">
            <a:miter lim="400000"/>
          </a:ln>
        </p:spPr>
      </p:pic>
      <p:pic>
        <p:nvPicPr>
          <p:cNvPr id="250" name="036-server.png" descr="036-server.png"/>
          <p:cNvPicPr>
            <a:picLocks noChangeAspect="1"/>
          </p:cNvPicPr>
          <p:nvPr/>
        </p:nvPicPr>
        <p:blipFill>
          <a:blip r:embed="rId3">
            <a:alphaModFix amt="63052"/>
            <a:extLst/>
          </a:blip>
          <a:stretch>
            <a:fillRect/>
          </a:stretch>
        </p:blipFill>
        <p:spPr>
          <a:xfrm>
            <a:off x="2541643" y="5155755"/>
            <a:ext cx="1956472" cy="1956473"/>
          </a:xfrm>
          <a:prstGeom prst="rect">
            <a:avLst/>
          </a:prstGeom>
          <a:ln w="12700">
            <a:miter lim="400000"/>
          </a:ln>
        </p:spPr>
      </p:pic>
      <p:pic>
        <p:nvPicPr>
          <p:cNvPr id="251" name="036-server.png" descr="036-server.png"/>
          <p:cNvPicPr>
            <a:picLocks noChangeAspect="1"/>
          </p:cNvPicPr>
          <p:nvPr/>
        </p:nvPicPr>
        <p:blipFill>
          <a:blip r:embed="rId3">
            <a:alphaModFix amt="63052"/>
            <a:extLst/>
          </a:blip>
          <a:stretch>
            <a:fillRect/>
          </a:stretch>
        </p:blipFill>
        <p:spPr>
          <a:xfrm>
            <a:off x="3908833" y="5155755"/>
            <a:ext cx="1956472" cy="1956473"/>
          </a:xfrm>
          <a:prstGeom prst="rect">
            <a:avLst/>
          </a:prstGeom>
          <a:ln w="12700">
            <a:miter lim="400000"/>
          </a:ln>
        </p:spPr>
      </p:pic>
      <p:pic>
        <p:nvPicPr>
          <p:cNvPr id="252" name="036-server.png" descr="036-server.png"/>
          <p:cNvPicPr>
            <a:picLocks noChangeAspect="1"/>
          </p:cNvPicPr>
          <p:nvPr/>
        </p:nvPicPr>
        <p:blipFill>
          <a:blip r:embed="rId3">
            <a:alphaModFix amt="63052"/>
            <a:extLst/>
          </a:blip>
          <a:stretch>
            <a:fillRect/>
          </a:stretch>
        </p:blipFill>
        <p:spPr>
          <a:xfrm>
            <a:off x="5276022" y="5155755"/>
            <a:ext cx="1956473" cy="1956473"/>
          </a:xfrm>
          <a:prstGeom prst="rect">
            <a:avLst/>
          </a:prstGeom>
          <a:ln w="12700">
            <a:miter lim="400000"/>
          </a:ln>
        </p:spPr>
      </p:pic>
      <p:pic>
        <p:nvPicPr>
          <p:cNvPr id="253" name="036-server.png" descr="036-server.png"/>
          <p:cNvPicPr>
            <a:picLocks noChangeAspect="1"/>
          </p:cNvPicPr>
          <p:nvPr/>
        </p:nvPicPr>
        <p:blipFill>
          <a:blip r:embed="rId3">
            <a:extLst/>
          </a:blip>
          <a:stretch>
            <a:fillRect/>
          </a:stretch>
        </p:blipFill>
        <p:spPr>
          <a:xfrm>
            <a:off x="1791894" y="5745795"/>
            <a:ext cx="1956472" cy="1956472"/>
          </a:xfrm>
          <a:prstGeom prst="rect">
            <a:avLst/>
          </a:prstGeom>
          <a:ln w="12700">
            <a:miter lim="400000"/>
          </a:ln>
        </p:spPr>
      </p:pic>
      <p:pic>
        <p:nvPicPr>
          <p:cNvPr id="254" name="036-server.png" descr="036-server.png"/>
          <p:cNvPicPr>
            <a:picLocks noChangeAspect="1"/>
          </p:cNvPicPr>
          <p:nvPr/>
        </p:nvPicPr>
        <p:blipFill>
          <a:blip r:embed="rId3">
            <a:extLst/>
          </a:blip>
          <a:stretch>
            <a:fillRect/>
          </a:stretch>
        </p:blipFill>
        <p:spPr>
          <a:xfrm>
            <a:off x="3168476" y="5745795"/>
            <a:ext cx="1956472" cy="1956472"/>
          </a:xfrm>
          <a:prstGeom prst="rect">
            <a:avLst/>
          </a:prstGeom>
          <a:ln w="12700">
            <a:miter lim="400000"/>
          </a:ln>
        </p:spPr>
      </p:pic>
      <p:pic>
        <p:nvPicPr>
          <p:cNvPr id="255" name="036-server.png" descr="036-server.png"/>
          <p:cNvPicPr>
            <a:picLocks noChangeAspect="1"/>
          </p:cNvPicPr>
          <p:nvPr/>
        </p:nvPicPr>
        <p:blipFill>
          <a:blip r:embed="rId3">
            <a:extLst/>
          </a:blip>
          <a:stretch>
            <a:fillRect/>
          </a:stretch>
        </p:blipFill>
        <p:spPr>
          <a:xfrm>
            <a:off x="4535666" y="5745795"/>
            <a:ext cx="1956472" cy="1956472"/>
          </a:xfrm>
          <a:prstGeom prst="rect">
            <a:avLst/>
          </a:prstGeom>
          <a:ln w="12700">
            <a:miter lim="400000"/>
          </a:ln>
        </p:spPr>
      </p:pic>
      <p:pic>
        <p:nvPicPr>
          <p:cNvPr id="256" name="036-server.png" descr="036-server.png"/>
          <p:cNvPicPr>
            <a:picLocks noChangeAspect="1"/>
          </p:cNvPicPr>
          <p:nvPr/>
        </p:nvPicPr>
        <p:blipFill>
          <a:blip r:embed="rId3">
            <a:extLst/>
          </a:blip>
          <a:stretch>
            <a:fillRect/>
          </a:stretch>
        </p:blipFill>
        <p:spPr>
          <a:xfrm>
            <a:off x="2484881" y="6313823"/>
            <a:ext cx="1956472" cy="1956472"/>
          </a:xfrm>
          <a:prstGeom prst="rect">
            <a:avLst/>
          </a:prstGeom>
          <a:ln w="12700">
            <a:miter lim="400000"/>
          </a:ln>
        </p:spPr>
      </p:pic>
      <p:pic>
        <p:nvPicPr>
          <p:cNvPr id="257" name="036-server.png" descr="036-server.png"/>
          <p:cNvPicPr>
            <a:picLocks noChangeAspect="1"/>
          </p:cNvPicPr>
          <p:nvPr/>
        </p:nvPicPr>
        <p:blipFill>
          <a:blip r:embed="rId3">
            <a:extLst/>
          </a:blip>
          <a:stretch>
            <a:fillRect/>
          </a:stretch>
        </p:blipFill>
        <p:spPr>
          <a:xfrm>
            <a:off x="3852071" y="6313823"/>
            <a:ext cx="1956472" cy="1956472"/>
          </a:xfrm>
          <a:prstGeom prst="rect">
            <a:avLst/>
          </a:prstGeom>
          <a:ln w="12700">
            <a:miter lim="400000"/>
          </a:ln>
        </p:spPr>
      </p:pic>
      <p:pic>
        <p:nvPicPr>
          <p:cNvPr id="258" name="036-server.png" descr="036-server.png"/>
          <p:cNvPicPr>
            <a:picLocks noChangeAspect="1"/>
          </p:cNvPicPr>
          <p:nvPr/>
        </p:nvPicPr>
        <p:blipFill>
          <a:blip r:embed="rId3">
            <a:extLst/>
          </a:blip>
          <a:stretch>
            <a:fillRect/>
          </a:stretch>
        </p:blipFill>
        <p:spPr>
          <a:xfrm>
            <a:off x="3168476" y="6955357"/>
            <a:ext cx="1956472" cy="1956472"/>
          </a:xfrm>
          <a:prstGeom prst="rect">
            <a:avLst/>
          </a:prstGeom>
          <a:ln w="12700">
            <a:miter lim="400000"/>
          </a:ln>
        </p:spPr>
      </p:pic>
      <p:pic>
        <p:nvPicPr>
          <p:cNvPr id="259" name="046-server.png" descr="046-server.png"/>
          <p:cNvPicPr>
            <a:picLocks noChangeAspect="1"/>
          </p:cNvPicPr>
          <p:nvPr/>
        </p:nvPicPr>
        <p:blipFill>
          <a:blip r:embed="rId4">
            <a:alphaModFix amt="61190"/>
            <a:extLst/>
          </a:blip>
          <a:stretch>
            <a:fillRect/>
          </a:stretch>
        </p:blipFill>
        <p:spPr>
          <a:xfrm>
            <a:off x="10304959" y="6018803"/>
            <a:ext cx="1956472" cy="1956473"/>
          </a:xfrm>
          <a:prstGeom prst="rect">
            <a:avLst/>
          </a:prstGeom>
          <a:ln w="12700">
            <a:miter lim="400000"/>
          </a:ln>
        </p:spPr>
      </p:pic>
      <p:pic>
        <p:nvPicPr>
          <p:cNvPr id="260" name="046-server.png" descr="046-server.png"/>
          <p:cNvPicPr>
            <a:picLocks noChangeAspect="1"/>
          </p:cNvPicPr>
          <p:nvPr/>
        </p:nvPicPr>
        <p:blipFill>
          <a:blip r:embed="rId4">
            <a:alphaModFix amt="61190"/>
            <a:extLst/>
          </a:blip>
          <a:stretch>
            <a:fillRect/>
          </a:stretch>
        </p:blipFill>
        <p:spPr>
          <a:xfrm>
            <a:off x="12122569" y="6018803"/>
            <a:ext cx="1956472" cy="1956473"/>
          </a:xfrm>
          <a:prstGeom prst="rect">
            <a:avLst/>
          </a:prstGeom>
          <a:ln w="12700">
            <a:miter lim="400000"/>
          </a:ln>
        </p:spPr>
      </p:pic>
      <p:pic>
        <p:nvPicPr>
          <p:cNvPr id="261" name="046-server.png" descr="046-server.png"/>
          <p:cNvPicPr>
            <a:picLocks noChangeAspect="1"/>
          </p:cNvPicPr>
          <p:nvPr/>
        </p:nvPicPr>
        <p:blipFill>
          <a:blip r:embed="rId4">
            <a:extLst/>
          </a:blip>
          <a:stretch>
            <a:fillRect/>
          </a:stretch>
        </p:blipFill>
        <p:spPr>
          <a:xfrm>
            <a:off x="11117595" y="6608843"/>
            <a:ext cx="1956472" cy="1956472"/>
          </a:xfrm>
          <a:prstGeom prst="rect">
            <a:avLst/>
          </a:prstGeom>
          <a:ln w="12700">
            <a:miter lim="400000"/>
          </a:ln>
        </p:spPr>
      </p:pic>
      <p:sp>
        <p:nvSpPr>
          <p:cNvPr id="262" name="Traditional Business…"/>
          <p:cNvSpPr txBox="1"/>
          <p:nvPr/>
        </p:nvSpPr>
        <p:spPr>
          <a:xfrm>
            <a:off x="2017074" y="9580309"/>
            <a:ext cx="4259276" cy="15265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r>
              <a:t>Traditional Business</a:t>
            </a:r>
          </a:p>
          <a:p>
            <a:pPr algn="ctr"/>
            <a:r>
              <a:t>Servers</a:t>
            </a:r>
          </a:p>
        </p:txBody>
      </p:sp>
      <p:sp>
        <p:nvSpPr>
          <p:cNvPr id="263" name="Virtualized Environment"/>
          <p:cNvSpPr txBox="1"/>
          <p:nvPr/>
        </p:nvSpPr>
        <p:spPr>
          <a:xfrm>
            <a:off x="9625279" y="9981629"/>
            <a:ext cx="513344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Virtualized Environment</a:t>
            </a:r>
          </a:p>
        </p:txBody>
      </p:sp>
      <p:pic>
        <p:nvPicPr>
          <p:cNvPr id="264" name="051-cloud-computing.png" descr="051-cloud-computing.png"/>
          <p:cNvPicPr>
            <a:picLocks noChangeAspect="1"/>
          </p:cNvPicPr>
          <p:nvPr/>
        </p:nvPicPr>
        <p:blipFill>
          <a:blip r:embed="rId5">
            <a:extLst/>
          </a:blip>
          <a:stretch>
            <a:fillRect/>
          </a:stretch>
        </p:blipFill>
        <p:spPr>
          <a:xfrm>
            <a:off x="19066713" y="5787049"/>
            <a:ext cx="2590915" cy="2590914"/>
          </a:xfrm>
          <a:prstGeom prst="rect">
            <a:avLst/>
          </a:prstGeom>
          <a:ln w="12700">
            <a:miter lim="400000"/>
          </a:ln>
        </p:spPr>
      </p:pic>
      <p:sp>
        <p:nvSpPr>
          <p:cNvPr id="265" name="Cloud"/>
          <p:cNvSpPr txBox="1"/>
          <p:nvPr/>
        </p:nvSpPr>
        <p:spPr>
          <a:xfrm>
            <a:off x="19666084" y="9772076"/>
            <a:ext cx="139217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Cloud</a:t>
            </a:r>
          </a:p>
        </p:txBody>
      </p:sp>
      <p:sp>
        <p:nvSpPr>
          <p:cNvPr id="266" name="Arrow"/>
          <p:cNvSpPr/>
          <p:nvPr/>
        </p:nvSpPr>
        <p:spPr>
          <a:xfrm>
            <a:off x="8133726" y="6657059"/>
            <a:ext cx="1270001" cy="1270001"/>
          </a:xfrm>
          <a:prstGeom prst="rightArrow">
            <a:avLst>
              <a:gd name="adj1" fmla="val 32000"/>
              <a:gd name="adj2" fmla="val 64000"/>
            </a:avLst>
          </a:prstGeom>
          <a:solidFill>
            <a:srgbClr val="4B4A4B"/>
          </a:solidFill>
          <a:ln w="12700">
            <a:miter lim="400000"/>
          </a:ln>
        </p:spPr>
        <p:txBody>
          <a:bodyPr lIns="50800" tIns="50800" rIns="50800" bIns="5080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67" name="Arrow"/>
          <p:cNvSpPr/>
          <p:nvPr/>
        </p:nvSpPr>
        <p:spPr>
          <a:xfrm>
            <a:off x="16126948" y="6657059"/>
            <a:ext cx="1270001" cy="1270001"/>
          </a:xfrm>
          <a:prstGeom prst="rightArrow">
            <a:avLst>
              <a:gd name="adj1" fmla="val 32000"/>
              <a:gd name="adj2" fmla="val 64000"/>
            </a:avLst>
          </a:prstGeom>
          <a:solidFill>
            <a:srgbClr val="4B4A4B"/>
          </a:solidFill>
          <a:ln w="12700">
            <a:miter lim="400000"/>
          </a:ln>
        </p:spPr>
        <p:txBody>
          <a:bodyPr lIns="50800" tIns="50800" rIns="50800" bIns="5080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pic>
        <p:nvPicPr>
          <p:cNvPr id="268" name="tietoevry-logo-neutral-rgb_M.png" descr="tietoevry-logo-neutral-rgb_M.png"/>
          <p:cNvPicPr>
            <a:picLocks noChangeAspect="1"/>
          </p:cNvPicPr>
          <p:nvPr/>
        </p:nvPicPr>
        <p:blipFill>
          <a:blip r:embed="rId6">
            <a:extLst/>
          </a:blip>
          <a:stretch>
            <a:fillRect/>
          </a:stretch>
        </p:blipFill>
        <p:spPr>
          <a:xfrm>
            <a:off x="313880" y="13083446"/>
            <a:ext cx="1965610" cy="4826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50"/>
                                        </p:tgtEl>
                                        <p:attrNameLst>
                                          <p:attrName>style.visibility</p:attrName>
                                        </p:attrNameLst>
                                      </p:cBhvr>
                                      <p:to>
                                        <p:strVal val="visible"/>
                                      </p:to>
                                    </p:set>
                                    <p:animEffect filter="fade" transition="in">
                                      <p:cBhvr>
                                        <p:cTn id="7" dur="1000"/>
                                        <p:tgtEl>
                                          <p:spTgt spid="250"/>
                                        </p:tgtEl>
                                      </p:cBhvr>
                                    </p:animEffect>
                                  </p:childTnLst>
                                </p:cTn>
                              </p:par>
                            </p:childTnLst>
                          </p:cTn>
                        </p:par>
                        <p:par>
                          <p:cTn id="8" fill="hold">
                            <p:stCondLst>
                              <p:cond delay="1000"/>
                            </p:stCondLst>
                            <p:childTnLst>
                              <p:par>
                                <p:cTn id="9" presetClass="entr" nodeType="afterEffect" presetID="10" grpId="2" fill="hold">
                                  <p:stCondLst>
                                    <p:cond delay="200"/>
                                  </p:stCondLst>
                                  <p:iterate type="el" backwards="0">
                                    <p:tmAbs val="0"/>
                                  </p:iterate>
                                  <p:childTnLst>
                                    <p:set>
                                      <p:cBhvr>
                                        <p:cTn id="10" fill="hold"/>
                                        <p:tgtEl>
                                          <p:spTgt spid="256"/>
                                        </p:tgtEl>
                                        <p:attrNameLst>
                                          <p:attrName>style.visibility</p:attrName>
                                        </p:attrNameLst>
                                      </p:cBhvr>
                                      <p:to>
                                        <p:strVal val="visible"/>
                                      </p:to>
                                    </p:set>
                                    <p:animEffect filter="fade" transition="in">
                                      <p:cBhvr>
                                        <p:cTn id="11" dur="1000"/>
                                        <p:tgtEl>
                                          <p:spTgt spid="256"/>
                                        </p:tgtEl>
                                      </p:cBhvr>
                                    </p:animEffect>
                                  </p:childTnLst>
                                </p:cTn>
                              </p:par>
                            </p:childTnLst>
                          </p:cTn>
                        </p:par>
                        <p:par>
                          <p:cTn id="12" fill="hold">
                            <p:stCondLst>
                              <p:cond delay="2200"/>
                            </p:stCondLst>
                            <p:childTnLst>
                              <p:par>
                                <p:cTn id="13" presetClass="entr" nodeType="afterEffect" presetID="10" grpId="3" fill="hold">
                                  <p:stCondLst>
                                    <p:cond delay="200"/>
                                  </p:stCondLst>
                                  <p:iterate type="el" backwards="0">
                                    <p:tmAbs val="0"/>
                                  </p:iterate>
                                  <p:childTnLst>
                                    <p:set>
                                      <p:cBhvr>
                                        <p:cTn id="14" fill="hold"/>
                                        <p:tgtEl>
                                          <p:spTgt spid="258"/>
                                        </p:tgtEl>
                                        <p:attrNameLst>
                                          <p:attrName>style.visibility</p:attrName>
                                        </p:attrNameLst>
                                      </p:cBhvr>
                                      <p:to>
                                        <p:strVal val="visible"/>
                                      </p:to>
                                    </p:set>
                                    <p:animEffect filter="fade" transition="in">
                                      <p:cBhvr>
                                        <p:cTn id="15" dur="1000"/>
                                        <p:tgtEl>
                                          <p:spTgt spid="258"/>
                                        </p:tgtEl>
                                      </p:cBhvr>
                                    </p:animEffect>
                                  </p:childTnLst>
                                </p:cTn>
                              </p:par>
                            </p:childTnLst>
                          </p:cTn>
                        </p:par>
                        <p:par>
                          <p:cTn id="16" fill="hold">
                            <p:stCondLst>
                              <p:cond delay="3400"/>
                            </p:stCondLst>
                            <p:childTnLst>
                              <p:par>
                                <p:cTn id="17" presetClass="entr" nodeType="afterEffect" presetID="10" grpId="4" fill="hold">
                                  <p:stCondLst>
                                    <p:cond delay="200"/>
                                  </p:stCondLst>
                                  <p:iterate type="el" backwards="0">
                                    <p:tmAbs val="0"/>
                                  </p:iterate>
                                  <p:childTnLst>
                                    <p:set>
                                      <p:cBhvr>
                                        <p:cTn id="18" fill="hold"/>
                                        <p:tgtEl>
                                          <p:spTgt spid="252"/>
                                        </p:tgtEl>
                                        <p:attrNameLst>
                                          <p:attrName>style.visibility</p:attrName>
                                        </p:attrNameLst>
                                      </p:cBhvr>
                                      <p:to>
                                        <p:strVal val="visible"/>
                                      </p:to>
                                    </p:set>
                                    <p:animEffect filter="fade" transition="in">
                                      <p:cBhvr>
                                        <p:cTn id="19" dur="1000"/>
                                        <p:tgtEl>
                                          <p:spTgt spid="252"/>
                                        </p:tgtEl>
                                      </p:cBhvr>
                                    </p:animEffect>
                                  </p:childTnLst>
                                </p:cTn>
                              </p:par>
                            </p:childTnLst>
                          </p:cTn>
                        </p:par>
                        <p:par>
                          <p:cTn id="20" fill="hold">
                            <p:stCondLst>
                              <p:cond delay="4600"/>
                            </p:stCondLst>
                            <p:childTnLst>
                              <p:par>
                                <p:cTn id="21" presetClass="entr" nodeType="afterEffect" presetID="10" grpId="5" fill="hold">
                                  <p:stCondLst>
                                    <p:cond delay="200"/>
                                  </p:stCondLst>
                                  <p:iterate type="el" backwards="0">
                                    <p:tmAbs val="0"/>
                                  </p:iterate>
                                  <p:childTnLst>
                                    <p:set>
                                      <p:cBhvr>
                                        <p:cTn id="22" fill="hold"/>
                                        <p:tgtEl>
                                          <p:spTgt spid="251"/>
                                        </p:tgtEl>
                                        <p:attrNameLst>
                                          <p:attrName>style.visibility</p:attrName>
                                        </p:attrNameLst>
                                      </p:cBhvr>
                                      <p:to>
                                        <p:strVal val="visible"/>
                                      </p:to>
                                    </p:set>
                                    <p:animEffect filter="fade" transition="in">
                                      <p:cBhvr>
                                        <p:cTn id="23" dur="1000"/>
                                        <p:tgtEl>
                                          <p:spTgt spid="251"/>
                                        </p:tgtEl>
                                      </p:cBhvr>
                                    </p:animEffect>
                                  </p:childTnLst>
                                </p:cTn>
                              </p:par>
                            </p:childTnLst>
                          </p:cTn>
                        </p:par>
                        <p:par>
                          <p:cTn id="24" fill="hold">
                            <p:stCondLst>
                              <p:cond delay="5800"/>
                            </p:stCondLst>
                            <p:childTnLst>
                              <p:par>
                                <p:cTn id="25" presetClass="entr" nodeType="afterEffect" presetID="10" grpId="6" fill="hold">
                                  <p:stCondLst>
                                    <p:cond delay="200"/>
                                  </p:stCondLst>
                                  <p:iterate type="el" backwards="0">
                                    <p:tmAbs val="0"/>
                                  </p:iterate>
                                  <p:childTnLst>
                                    <p:set>
                                      <p:cBhvr>
                                        <p:cTn id="26" fill="hold"/>
                                        <p:tgtEl>
                                          <p:spTgt spid="255"/>
                                        </p:tgtEl>
                                        <p:attrNameLst>
                                          <p:attrName>style.visibility</p:attrName>
                                        </p:attrNameLst>
                                      </p:cBhvr>
                                      <p:to>
                                        <p:strVal val="visible"/>
                                      </p:to>
                                    </p:set>
                                    <p:animEffect filter="fade" transition="in">
                                      <p:cBhvr>
                                        <p:cTn id="27" dur="1000"/>
                                        <p:tgtEl>
                                          <p:spTgt spid="255"/>
                                        </p:tgtEl>
                                      </p:cBhvr>
                                    </p:animEffect>
                                  </p:childTnLst>
                                </p:cTn>
                              </p:par>
                            </p:childTnLst>
                          </p:cTn>
                        </p:par>
                        <p:par>
                          <p:cTn id="28" fill="hold">
                            <p:stCondLst>
                              <p:cond delay="7000"/>
                            </p:stCondLst>
                            <p:childTnLst>
                              <p:par>
                                <p:cTn id="29" presetClass="entr" nodeType="afterEffect" presetID="10" grpId="7" fill="hold">
                                  <p:stCondLst>
                                    <p:cond delay="200"/>
                                  </p:stCondLst>
                                  <p:iterate type="el" backwards="0">
                                    <p:tmAbs val="0"/>
                                  </p:iterate>
                                  <p:childTnLst>
                                    <p:set>
                                      <p:cBhvr>
                                        <p:cTn id="30" fill="hold"/>
                                        <p:tgtEl>
                                          <p:spTgt spid="253"/>
                                        </p:tgtEl>
                                        <p:attrNameLst>
                                          <p:attrName>style.visibility</p:attrName>
                                        </p:attrNameLst>
                                      </p:cBhvr>
                                      <p:to>
                                        <p:strVal val="visible"/>
                                      </p:to>
                                    </p:set>
                                    <p:animEffect filter="fade" transition="in">
                                      <p:cBhvr>
                                        <p:cTn id="31" dur="1000"/>
                                        <p:tgtEl>
                                          <p:spTgt spid="253"/>
                                        </p:tgtEl>
                                      </p:cBhvr>
                                    </p:animEffect>
                                  </p:childTnLst>
                                </p:cTn>
                              </p:par>
                            </p:childTnLst>
                          </p:cTn>
                        </p:par>
                        <p:par>
                          <p:cTn id="32" fill="hold">
                            <p:stCondLst>
                              <p:cond delay="8200"/>
                            </p:stCondLst>
                            <p:childTnLst>
                              <p:par>
                                <p:cTn id="33" presetClass="entr" nodeType="afterEffect" presetID="10" grpId="8" fill="hold">
                                  <p:stCondLst>
                                    <p:cond delay="200"/>
                                  </p:stCondLst>
                                  <p:iterate type="el" backwards="0">
                                    <p:tmAbs val="0"/>
                                  </p:iterate>
                                  <p:childTnLst>
                                    <p:set>
                                      <p:cBhvr>
                                        <p:cTn id="34" fill="hold"/>
                                        <p:tgtEl>
                                          <p:spTgt spid="257"/>
                                        </p:tgtEl>
                                        <p:attrNameLst>
                                          <p:attrName>style.visibility</p:attrName>
                                        </p:attrNameLst>
                                      </p:cBhvr>
                                      <p:to>
                                        <p:strVal val="visible"/>
                                      </p:to>
                                    </p:set>
                                    <p:animEffect filter="fade" transition="in">
                                      <p:cBhvr>
                                        <p:cTn id="35" dur="1000"/>
                                        <p:tgtEl>
                                          <p:spTgt spid="257"/>
                                        </p:tgtEl>
                                      </p:cBhvr>
                                    </p:animEffect>
                                  </p:childTnLst>
                                </p:cTn>
                              </p:par>
                            </p:childTnLst>
                          </p:cTn>
                        </p:par>
                        <p:par>
                          <p:cTn id="36" fill="hold">
                            <p:stCondLst>
                              <p:cond delay="9400"/>
                            </p:stCondLst>
                            <p:childTnLst>
                              <p:par>
                                <p:cTn id="37" presetClass="entr" nodeType="afterEffect" presetID="10" grpId="9" fill="hold">
                                  <p:stCondLst>
                                    <p:cond delay="200"/>
                                  </p:stCondLst>
                                  <p:iterate type="el" backwards="0">
                                    <p:tmAbs val="0"/>
                                  </p:iterate>
                                  <p:childTnLst>
                                    <p:set>
                                      <p:cBhvr>
                                        <p:cTn id="38" fill="hold"/>
                                        <p:tgtEl>
                                          <p:spTgt spid="254"/>
                                        </p:tgtEl>
                                        <p:attrNameLst>
                                          <p:attrName>style.visibility</p:attrName>
                                        </p:attrNameLst>
                                      </p:cBhvr>
                                      <p:to>
                                        <p:strVal val="visible"/>
                                      </p:to>
                                    </p:set>
                                    <p:animEffect filter="fade" transition="in">
                                      <p:cBhvr>
                                        <p:cTn id="39" dur="1000"/>
                                        <p:tgtEl>
                                          <p:spTgt spid="254"/>
                                        </p:tgtEl>
                                      </p:cBhvr>
                                    </p:animEffect>
                                  </p:childTnLst>
                                </p:cTn>
                              </p:par>
                            </p:childTnLst>
                          </p:cTn>
                        </p:par>
                        <p:par>
                          <p:cTn id="40" fill="hold">
                            <p:stCondLst>
                              <p:cond delay="10600"/>
                            </p:stCondLst>
                            <p:childTnLst>
                              <p:par>
                                <p:cTn id="41" presetClass="entr" nodeType="afterEffect" presetID="10" grpId="10" fill="hold">
                                  <p:stCondLst>
                                    <p:cond delay="200"/>
                                  </p:stCondLst>
                                  <p:iterate type="el" backwards="0">
                                    <p:tmAbs val="0"/>
                                  </p:iterate>
                                  <p:childTnLst>
                                    <p:set>
                                      <p:cBhvr>
                                        <p:cTn id="42" fill="hold"/>
                                        <p:tgtEl>
                                          <p:spTgt spid="249"/>
                                        </p:tgtEl>
                                        <p:attrNameLst>
                                          <p:attrName>style.visibility</p:attrName>
                                        </p:attrNameLst>
                                      </p:cBhvr>
                                      <p:to>
                                        <p:strVal val="visible"/>
                                      </p:to>
                                    </p:set>
                                    <p:animEffect filter="fade" transition="in">
                                      <p:cBhvr>
                                        <p:cTn id="43" dur="1000"/>
                                        <p:tgtEl>
                                          <p:spTgt spid="249"/>
                                        </p:tgtEl>
                                      </p:cBhvr>
                                    </p:animEffect>
                                  </p:childTnLst>
                                </p:cTn>
                              </p:par>
                            </p:childTnLst>
                          </p:cTn>
                        </p:par>
                        <p:par>
                          <p:cTn id="44" fill="hold">
                            <p:stCondLst>
                              <p:cond delay="11800"/>
                            </p:stCondLst>
                            <p:childTnLst>
                              <p:par>
                                <p:cTn id="45" presetClass="entr" nodeType="afterEffect" presetSubtype="32" presetID="23" grpId="11" fill="hold">
                                  <p:stCondLst>
                                    <p:cond delay="900"/>
                                  </p:stCondLst>
                                  <p:iterate type="el" backwards="0">
                                    <p:tmAbs val="0"/>
                                  </p:iterate>
                                  <p:childTnLst>
                                    <p:set>
                                      <p:cBhvr>
                                        <p:cTn id="46" fill="hold"/>
                                        <p:tgtEl>
                                          <p:spTgt spid="262"/>
                                        </p:tgtEl>
                                        <p:attrNameLst>
                                          <p:attrName>style.visibility</p:attrName>
                                        </p:attrNameLst>
                                      </p:cBhvr>
                                      <p:to>
                                        <p:strVal val="visible"/>
                                      </p:to>
                                    </p:set>
                                    <p:anim calcmode="lin" valueType="num">
                                      <p:cBhvr>
                                        <p:cTn id="47" dur="800" fill="hold"/>
                                        <p:tgtEl>
                                          <p:spTgt spid="262"/>
                                        </p:tgtEl>
                                        <p:attrNameLst>
                                          <p:attrName>ppt_w</p:attrName>
                                        </p:attrNameLst>
                                      </p:cBhvr>
                                      <p:tavLst>
                                        <p:tav tm="0">
                                          <p:val>
                                            <p:strVal val="4*#ppt_w"/>
                                          </p:val>
                                        </p:tav>
                                        <p:tav tm="100000">
                                          <p:val>
                                            <p:strVal val="#ppt_w"/>
                                          </p:val>
                                        </p:tav>
                                      </p:tavLst>
                                    </p:anim>
                                    <p:anim calcmode="lin" valueType="num">
                                      <p:cBhvr>
                                        <p:cTn id="48" dur="800" fill="hold"/>
                                        <p:tgtEl>
                                          <p:spTgt spid="262"/>
                                        </p:tgtEl>
                                        <p:attrNameLst>
                                          <p:attrName>ppt_h</p:attrName>
                                        </p:attrNameLst>
                                      </p:cBhvr>
                                      <p:tavLst>
                                        <p:tav tm="0">
                                          <p:val>
                                            <p:strVal val="4*#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ID="9" grpId="12" fill="hold">
                                  <p:stCondLst>
                                    <p:cond delay="0"/>
                                  </p:stCondLst>
                                  <p:iterate type="el" backwards="0">
                                    <p:tmAbs val="0"/>
                                  </p:iterate>
                                  <p:childTnLst>
                                    <p:set>
                                      <p:cBhvr>
                                        <p:cTn id="52" fill="hold"/>
                                        <p:tgtEl>
                                          <p:spTgt spid="259"/>
                                        </p:tgtEl>
                                        <p:attrNameLst>
                                          <p:attrName>style.visibility</p:attrName>
                                        </p:attrNameLst>
                                      </p:cBhvr>
                                      <p:to>
                                        <p:strVal val="visible"/>
                                      </p:to>
                                    </p:set>
                                    <p:animEffect filter="dissolve" transition="in">
                                      <p:cBhvr>
                                        <p:cTn id="53" dur="3000"/>
                                        <p:tgtEl>
                                          <p:spTgt spid="259"/>
                                        </p:tgtEl>
                                      </p:cBhvr>
                                    </p:animEffect>
                                  </p:childTnLst>
                                </p:cTn>
                              </p:par>
                            </p:childTnLst>
                          </p:cTn>
                        </p:par>
                        <p:par>
                          <p:cTn id="54" fill="hold">
                            <p:stCondLst>
                              <p:cond delay="3000"/>
                            </p:stCondLst>
                            <p:childTnLst>
                              <p:par>
                                <p:cTn id="55" presetClass="entr" nodeType="afterEffect" presetID="9" grpId="13" fill="hold">
                                  <p:stCondLst>
                                    <p:cond delay="100"/>
                                  </p:stCondLst>
                                  <p:iterate type="el" backwards="0">
                                    <p:tmAbs val="0"/>
                                  </p:iterate>
                                  <p:childTnLst>
                                    <p:set>
                                      <p:cBhvr>
                                        <p:cTn id="56" fill="hold"/>
                                        <p:tgtEl>
                                          <p:spTgt spid="260"/>
                                        </p:tgtEl>
                                        <p:attrNameLst>
                                          <p:attrName>style.visibility</p:attrName>
                                        </p:attrNameLst>
                                      </p:cBhvr>
                                      <p:to>
                                        <p:strVal val="visible"/>
                                      </p:to>
                                    </p:set>
                                    <p:animEffect filter="dissolve" transition="in">
                                      <p:cBhvr>
                                        <p:cTn id="57" dur="3000"/>
                                        <p:tgtEl>
                                          <p:spTgt spid="260"/>
                                        </p:tgtEl>
                                      </p:cBhvr>
                                    </p:animEffect>
                                  </p:childTnLst>
                                </p:cTn>
                              </p:par>
                            </p:childTnLst>
                          </p:cTn>
                        </p:par>
                        <p:par>
                          <p:cTn id="58" fill="hold">
                            <p:stCondLst>
                              <p:cond delay="6100"/>
                            </p:stCondLst>
                            <p:childTnLst>
                              <p:par>
                                <p:cTn id="59" presetClass="entr" nodeType="afterEffect" presetID="9" grpId="14" fill="hold">
                                  <p:stCondLst>
                                    <p:cond delay="200"/>
                                  </p:stCondLst>
                                  <p:iterate type="el" backwards="0">
                                    <p:tmAbs val="0"/>
                                  </p:iterate>
                                  <p:childTnLst>
                                    <p:set>
                                      <p:cBhvr>
                                        <p:cTn id="60" fill="hold"/>
                                        <p:tgtEl>
                                          <p:spTgt spid="261"/>
                                        </p:tgtEl>
                                        <p:attrNameLst>
                                          <p:attrName>style.visibility</p:attrName>
                                        </p:attrNameLst>
                                      </p:cBhvr>
                                      <p:to>
                                        <p:strVal val="visible"/>
                                      </p:to>
                                    </p:set>
                                    <p:animEffect filter="dissolve" transition="in">
                                      <p:cBhvr>
                                        <p:cTn id="61" dur="3000"/>
                                        <p:tgtEl>
                                          <p:spTgt spid="261"/>
                                        </p:tgtEl>
                                      </p:cBhvr>
                                    </p:animEffect>
                                  </p:childTnLst>
                                </p:cTn>
                              </p:par>
                            </p:childTnLst>
                          </p:cTn>
                        </p:par>
                        <p:par>
                          <p:cTn id="62" fill="hold">
                            <p:stCondLst>
                              <p:cond delay="9300"/>
                            </p:stCondLst>
                            <p:childTnLst>
                              <p:par>
                                <p:cTn id="63" presetClass="entr" nodeType="afterEffect" presetSubtype="32" presetID="23" grpId="15" fill="hold">
                                  <p:stCondLst>
                                    <p:cond delay="500"/>
                                  </p:stCondLst>
                                  <p:iterate type="el" backwards="0">
                                    <p:tmAbs val="0"/>
                                  </p:iterate>
                                  <p:childTnLst>
                                    <p:set>
                                      <p:cBhvr>
                                        <p:cTn id="64" fill="hold"/>
                                        <p:tgtEl>
                                          <p:spTgt spid="263"/>
                                        </p:tgtEl>
                                        <p:attrNameLst>
                                          <p:attrName>style.visibility</p:attrName>
                                        </p:attrNameLst>
                                      </p:cBhvr>
                                      <p:to>
                                        <p:strVal val="visible"/>
                                      </p:to>
                                    </p:set>
                                    <p:anim calcmode="lin" valueType="num">
                                      <p:cBhvr>
                                        <p:cTn id="65" dur="1000" fill="hold"/>
                                        <p:tgtEl>
                                          <p:spTgt spid="263"/>
                                        </p:tgtEl>
                                        <p:attrNameLst>
                                          <p:attrName>ppt_w</p:attrName>
                                        </p:attrNameLst>
                                      </p:cBhvr>
                                      <p:tavLst>
                                        <p:tav tm="0">
                                          <p:val>
                                            <p:strVal val="4*#ppt_w"/>
                                          </p:val>
                                        </p:tav>
                                        <p:tav tm="100000">
                                          <p:val>
                                            <p:strVal val="#ppt_w"/>
                                          </p:val>
                                        </p:tav>
                                      </p:tavLst>
                                    </p:anim>
                                    <p:anim calcmode="lin" valueType="num">
                                      <p:cBhvr>
                                        <p:cTn id="66" dur="1000" fill="hold"/>
                                        <p:tgtEl>
                                          <p:spTgt spid="263"/>
                                        </p:tgtEl>
                                        <p:attrNameLst>
                                          <p:attrName>ppt_h</p:attrName>
                                        </p:attrNameLst>
                                      </p:cBhvr>
                                      <p:tavLst>
                                        <p:tav tm="0">
                                          <p:val>
                                            <p:strVal val="4*#ppt_h"/>
                                          </p:val>
                                        </p:tav>
                                        <p:tav tm="100000">
                                          <p:val>
                                            <p:strVal val="#ppt_h"/>
                                          </p:val>
                                        </p:tav>
                                      </p:tavLst>
                                    </p:anim>
                                  </p:childTnLst>
                                </p:cTn>
                              </p:par>
                            </p:childTnLst>
                          </p:cTn>
                        </p:par>
                        <p:par>
                          <p:cTn id="67" fill="hold">
                            <p:stCondLst>
                              <p:cond delay="10800"/>
                            </p:stCondLst>
                            <p:childTnLst>
                              <p:par>
                                <p:cTn id="68" presetClass="entr" nodeType="afterEffect" presetSubtype="0" presetID="1" grpId="16" fill="hold">
                                  <p:stCondLst>
                                    <p:cond delay="500"/>
                                  </p:stCondLst>
                                  <p:iterate type="el" backwards="0">
                                    <p:tmAbs val="0"/>
                                  </p:iterate>
                                  <p:childTnLst>
                                    <p:set>
                                      <p:cBhvr>
                                        <p:cTn id="69" fill="hold"/>
                                        <p:tgtEl>
                                          <p:spTgt spid="26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16" presetID="15" grpId="17" fill="hold">
                                  <p:stCondLst>
                                    <p:cond delay="0"/>
                                  </p:stCondLst>
                                  <p:iterate type="el" backwards="0">
                                    <p:tmAbs val="0"/>
                                  </p:iterate>
                                  <p:childTnLst>
                                    <p:set>
                                      <p:cBhvr>
                                        <p:cTn id="73" fill="hold"/>
                                        <p:tgtEl>
                                          <p:spTgt spid="264"/>
                                        </p:tgtEl>
                                        <p:attrNameLst>
                                          <p:attrName>style.visibility</p:attrName>
                                        </p:attrNameLst>
                                      </p:cBhvr>
                                      <p:to>
                                        <p:strVal val="visible"/>
                                      </p:to>
                                    </p:set>
                                    <p:anim calcmode="lin" valueType="num">
                                      <p:cBhvr>
                                        <p:cTn id="74" dur="900" fill="hold"/>
                                        <p:tgtEl>
                                          <p:spTgt spid="264"/>
                                        </p:tgtEl>
                                        <p:attrNameLst>
                                          <p:attrName>ppt_w</p:attrName>
                                        </p:attrNameLst>
                                      </p:cBhvr>
                                      <p:tavLst>
                                        <p:tav tm="0">
                                          <p:val>
                                            <p:fltVal val="0"/>
                                          </p:val>
                                        </p:tav>
                                        <p:tav tm="100000">
                                          <p:val>
                                            <p:strVal val="#ppt_w"/>
                                          </p:val>
                                        </p:tav>
                                      </p:tavLst>
                                    </p:anim>
                                    <p:anim calcmode="lin" valueType="num">
                                      <p:cBhvr>
                                        <p:cTn id="75" dur="900" fill="hold"/>
                                        <p:tgtEl>
                                          <p:spTgt spid="264"/>
                                        </p:tgtEl>
                                        <p:attrNameLst>
                                          <p:attrName>ppt_h</p:attrName>
                                        </p:attrNameLst>
                                      </p:cBhvr>
                                      <p:tavLst>
                                        <p:tav tm="0">
                                          <p:val>
                                            <p:fltVal val="0"/>
                                          </p:val>
                                        </p:tav>
                                        <p:tav tm="100000">
                                          <p:val>
                                            <p:strVal val="#ppt_h"/>
                                          </p:val>
                                        </p:tav>
                                      </p:tavLst>
                                    </p:anim>
                                    <p:anim calcmode="lin" valueType="num">
                                      <p:cBhvr>
                                        <p:cTn id="76" dur="900" fill="hold"/>
                                        <p:tgtEl>
                                          <p:spTgt spid="264"/>
                                        </p:tgtEl>
                                        <p:attrNameLst>
                                          <p:attrName>ppt_x</p:attrName>
                                        </p:attrNameLst>
                                      </p:cBhvr>
                                      <p:tavLst>
                                        <p:tav tm="0" fmla="#ppt_x+(cos(-2*pi*(1-$))*-#ppt_x-sin(-2*pi*(1-$))*(1-#ppt_y))*(1-$)">
                                          <p:val>
                                            <p:fltVal val="0"/>
                                          </p:val>
                                        </p:tav>
                                        <p:tav tm="100000">
                                          <p:val>
                                            <p:fltVal val="1"/>
                                          </p:val>
                                        </p:tav>
                                      </p:tavLst>
                                    </p:anim>
                                    <p:anim calcmode="lin" valueType="num">
                                      <p:cBhvr>
                                        <p:cTn id="77" dur="900" fill="hold"/>
                                        <p:tgtEl>
                                          <p:spTgt spid="264"/>
                                        </p:tgtEl>
                                        <p:attrNameLst>
                                          <p:attrName>ppt_y</p:attrName>
                                        </p:attrNameLst>
                                      </p:cBhvr>
                                      <p:tavLst>
                                        <p:tav tm="0" fmla="#ppt_y+(sin(-2*pi*(1-$))*-#ppt_x+cos(-2*pi*(1-$))*(1-#ppt_y))*(1-$)">
                                          <p:val>
                                            <p:fltVal val="0"/>
                                          </p:val>
                                        </p:tav>
                                        <p:tav tm="100000">
                                          <p:val>
                                            <p:fltVal val="1"/>
                                          </p:val>
                                        </p:tav>
                                      </p:tavLst>
                                    </p:anim>
                                  </p:childTnLst>
                                </p:cTn>
                              </p:par>
                            </p:childTnLst>
                          </p:cTn>
                        </p:par>
                        <p:par>
                          <p:cTn id="78" fill="hold">
                            <p:stCondLst>
                              <p:cond delay="900"/>
                            </p:stCondLst>
                            <p:childTnLst>
                              <p:par>
                                <p:cTn id="79" presetClass="entr" nodeType="afterEffect" presetSubtype="32" presetID="23" grpId="18" fill="hold">
                                  <p:stCondLst>
                                    <p:cond delay="600"/>
                                  </p:stCondLst>
                                  <p:iterate type="el" backwards="0">
                                    <p:tmAbs val="0"/>
                                  </p:iterate>
                                  <p:childTnLst>
                                    <p:set>
                                      <p:cBhvr>
                                        <p:cTn id="80" fill="hold"/>
                                        <p:tgtEl>
                                          <p:spTgt spid="265"/>
                                        </p:tgtEl>
                                        <p:attrNameLst>
                                          <p:attrName>style.visibility</p:attrName>
                                        </p:attrNameLst>
                                      </p:cBhvr>
                                      <p:to>
                                        <p:strVal val="visible"/>
                                      </p:to>
                                    </p:set>
                                    <p:anim calcmode="lin" valueType="num">
                                      <p:cBhvr>
                                        <p:cTn id="81" dur="1000" fill="hold"/>
                                        <p:tgtEl>
                                          <p:spTgt spid="265"/>
                                        </p:tgtEl>
                                        <p:attrNameLst>
                                          <p:attrName>ppt_w</p:attrName>
                                        </p:attrNameLst>
                                      </p:cBhvr>
                                      <p:tavLst>
                                        <p:tav tm="0">
                                          <p:val>
                                            <p:strVal val="4*#ppt_w"/>
                                          </p:val>
                                        </p:tav>
                                        <p:tav tm="100000">
                                          <p:val>
                                            <p:strVal val="#ppt_w"/>
                                          </p:val>
                                        </p:tav>
                                      </p:tavLst>
                                    </p:anim>
                                    <p:anim calcmode="lin" valueType="num">
                                      <p:cBhvr>
                                        <p:cTn id="82" dur="1000" fill="hold"/>
                                        <p:tgtEl>
                                          <p:spTgt spid="265"/>
                                        </p:tgtEl>
                                        <p:attrNameLst>
                                          <p:attrName>ppt_h</p:attrName>
                                        </p:attrNameLst>
                                      </p:cBhvr>
                                      <p:tavLst>
                                        <p:tav tm="0">
                                          <p:val>
                                            <p:strVal val="4*#ppt_h"/>
                                          </p:val>
                                        </p:tav>
                                        <p:tav tm="100000">
                                          <p:val>
                                            <p:strVal val="#ppt_h"/>
                                          </p:val>
                                        </p:tav>
                                      </p:tavLst>
                                    </p:anim>
                                  </p:childTnLst>
                                </p:cTn>
                              </p:par>
                            </p:childTnLst>
                          </p:cTn>
                        </p:par>
                        <p:par>
                          <p:cTn id="83" fill="hold">
                            <p:stCondLst>
                              <p:cond delay="2500"/>
                            </p:stCondLst>
                            <p:childTnLst>
                              <p:par>
                                <p:cTn id="84" presetClass="entr" nodeType="afterEffect" presetSubtype="0" presetID="1" grpId="19" fill="hold">
                                  <p:stCondLst>
                                    <p:cond delay="500"/>
                                  </p:stCondLst>
                                  <p:iterate type="el" backwards="0">
                                    <p:tmAbs val="0"/>
                                  </p:iterate>
                                  <p:childTnLst>
                                    <p:set>
                                      <p:cBhvr>
                                        <p:cTn id="85" fill="hold"/>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0" grpId="1"/>
      <p:bldP build="whole" bldLvl="1" animBg="1" rev="0" advAuto="0" spid="254" grpId="9"/>
      <p:bldP build="whole" bldLvl="1" animBg="1" rev="0" advAuto="0" spid="260" grpId="13"/>
      <p:bldP build="whole" bldLvl="1" animBg="1" rev="0" advAuto="0" spid="263" grpId="15"/>
      <p:bldP build="whole" bldLvl="1" animBg="1" rev="0" advAuto="0" spid="262" grpId="11"/>
      <p:bldP build="whole" bldLvl="1" animBg="1" rev="0" advAuto="0" spid="266" grpId="16"/>
      <p:bldP build="whole" bldLvl="1" animBg="1" rev="0" advAuto="0" spid="256" grpId="2"/>
      <p:bldP build="whole" bldLvl="1" animBg="1" rev="0" advAuto="0" spid="265" grpId="18"/>
      <p:bldP build="whole" bldLvl="1" animBg="1" rev="0" advAuto="0" spid="249" grpId="10"/>
      <p:bldP build="whole" bldLvl="1" animBg="1" rev="0" advAuto="0" spid="257" grpId="8"/>
      <p:bldP build="whole" bldLvl="1" animBg="1" rev="0" advAuto="0" spid="255" grpId="6"/>
      <p:bldP build="whole" bldLvl="1" animBg="1" rev="0" advAuto="0" spid="261" grpId="14"/>
      <p:bldP build="whole" bldLvl="1" animBg="1" rev="0" advAuto="0" spid="267" grpId="19"/>
      <p:bldP build="whole" bldLvl="1" animBg="1" rev="0" advAuto="0" spid="253" grpId="7"/>
      <p:bldP build="whole" bldLvl="1" animBg="1" rev="0" advAuto="0" spid="264" grpId="17"/>
      <p:bldP build="whole" bldLvl="1" animBg="1" rev="0" advAuto="0" spid="251" grpId="5"/>
      <p:bldP build="whole" bldLvl="1" animBg="1" rev="0" advAuto="0" spid="259" grpId="12"/>
      <p:bldP build="whole" bldLvl="1" animBg="1" rev="0" advAuto="0" spid="258" grpId="3"/>
      <p:bldP build="whole" bldLvl="1" animBg="1" rev="0" advAuto="0" spid="252" grpId="4"/>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remy-penet-QtziviYm3lc-unsplash.jpg" descr="remy-penet-QtziviYm3lc-unsplash.jpg"/>
          <p:cNvPicPr>
            <a:picLocks noChangeAspect="1"/>
          </p:cNvPicPr>
          <p:nvPr>
            <p:ph type="pic" idx="13"/>
          </p:nvPr>
        </p:nvPicPr>
        <p:blipFill>
          <a:blip r:embed="rId3">
            <a:extLst/>
          </a:blip>
          <a:srcRect l="0" t="14" r="0" b="14"/>
          <a:stretch>
            <a:fillRect/>
          </a:stretch>
        </p:blipFill>
        <p:spPr>
          <a:xfrm>
            <a:off x="0" y="0"/>
            <a:ext cx="24384000" cy="13716000"/>
          </a:xfrm>
          <a:prstGeom prst="rect">
            <a:avLst/>
          </a:prstGeom>
        </p:spPr>
      </p:pic>
      <p:sp>
        <p:nvSpPr>
          <p:cNvPr id="273" name="“Our move to the cloud costs how much per month??”"/>
          <p:cNvSpPr txBox="1"/>
          <p:nvPr>
            <p:ph type="body" sz="quarter" idx="1"/>
          </p:nvPr>
        </p:nvSpPr>
        <p:spPr>
          <a:xfrm>
            <a:off x="3902295" y="8282382"/>
            <a:ext cx="16579410" cy="1936416"/>
          </a:xfrm>
          <a:prstGeom prst="rect">
            <a:avLst/>
          </a:prstGeom>
        </p:spPr>
        <p:txBody>
          <a:bodyPr/>
          <a:lstStyle/>
          <a:p>
            <a:pPr>
              <a:defRPr>
                <a:solidFill>
                  <a:srgbClr val="FFFFFF"/>
                </a:solidFill>
              </a:defRPr>
            </a:pPr>
            <a:r>
              <a:t>“Our move to the cloud costs </a:t>
            </a:r>
            <a:r>
              <a:rPr i="1"/>
              <a:t>how much per month??”</a:t>
            </a:r>
          </a:p>
        </p:txBody>
      </p:sp>
      <p:sp>
        <p:nvSpPr>
          <p:cNvPr id="274" name="Line"/>
          <p:cNvSpPr/>
          <p:nvPr/>
        </p:nvSpPr>
        <p:spPr>
          <a:xfrm>
            <a:off x="863600" y="889000"/>
            <a:ext cx="22656801" cy="0"/>
          </a:xfrm>
          <a:prstGeom prst="line">
            <a:avLst/>
          </a:prstGeom>
          <a:ln w="508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75" name="Line"/>
          <p:cNvSpPr/>
          <p:nvPr/>
        </p:nvSpPr>
        <p:spPr>
          <a:xfrm>
            <a:off x="863600" y="12852400"/>
            <a:ext cx="22656801" cy="0"/>
          </a:xfrm>
          <a:prstGeom prst="line">
            <a:avLst/>
          </a:prstGeom>
          <a:ln w="12700">
            <a:solidFill>
              <a:srgbClr val="FFFFFF"/>
            </a:solidFill>
            <a:miter lim="400000"/>
          </a:ln>
        </p:spPr>
        <p:txBody>
          <a:bodyPr lIns="0" tIns="0" rIns="0" bIns="0" anchor="ctr"/>
          <a:lstStyle/>
          <a:p>
            <a:pPr algn="ctr">
              <a:lnSpc>
                <a:spcPct val="100000"/>
              </a:lnSpc>
              <a:spcBef>
                <a:spcPts val="0"/>
              </a:spcBef>
              <a:defRPr cap="all" sz="1800">
                <a:solidFill>
                  <a:srgbClr val="FFFFFF"/>
                </a:solidFill>
                <a:latin typeface="Publico Text Roman"/>
                <a:ea typeface="Publico Text Roman"/>
                <a:cs typeface="Publico Text Roman"/>
                <a:sym typeface="Publico Text Roman"/>
              </a:defRPr>
            </a:pPr>
          </a:p>
        </p:txBody>
      </p:sp>
      <p:sp>
        <p:nvSpPr>
          <p:cNvPr id="276" name="- Executives after they see their cloud bill, a month after lifting 100 servers to the cloud"/>
          <p:cNvSpPr txBox="1"/>
          <p:nvPr>
            <p:ph type="body" idx="14"/>
          </p:nvPr>
        </p:nvSpPr>
        <p:spPr>
          <a:xfrm>
            <a:off x="6804207" y="9443543"/>
            <a:ext cx="10775586" cy="543053"/>
          </a:xfrm>
          <a:prstGeom prst="rect">
            <a:avLst/>
          </a:prstGeom>
          <a:extLst>
            <a:ext uri="{C572A759-6A51-4108-AA02-DFA0A04FC94B}">
              <ma14:wrappingTextBoxFlag xmlns:ma14="http://schemas.microsoft.com/office/mac/drawingml/2011/main" val="1"/>
            </a:ext>
          </a:extLst>
        </p:spPr>
        <p:txBody>
          <a:bodyPr/>
          <a:lstStyle>
            <a:lvl1pPr>
              <a:tabLst>
                <a:tab pos="304800" algn="l"/>
                <a:tab pos="622300" algn="l"/>
                <a:tab pos="939800" algn="l"/>
                <a:tab pos="1257300" algn="l"/>
                <a:tab pos="1574800" algn="l"/>
                <a:tab pos="1892300" algn="l"/>
                <a:tab pos="2209800" algn="l"/>
                <a:tab pos="2527300" algn="l"/>
                <a:tab pos="2844800" algn="l"/>
                <a:tab pos="3162300" algn="l"/>
                <a:tab pos="3479800" algn="l"/>
                <a:tab pos="3797300" algn="l"/>
              </a:tabLst>
              <a:defRPr b="1" i="1" sz="2136">
                <a:solidFill>
                  <a:srgbClr val="FFFFFF"/>
                </a:solidFill>
                <a:latin typeface="Publico Text Roman"/>
                <a:ea typeface="Publico Text Roman"/>
                <a:cs typeface="Publico Text Roman"/>
                <a:sym typeface="Publico Text Roman"/>
              </a:defRPr>
            </a:lvl1pPr>
          </a:lstStyle>
          <a:p>
            <a:pPr defTabSz="914400"/>
            <a:r>
              <a:t>- Executives after they see their cloud bill, a month after lifting 100 servers to the cloud </a:t>
            </a:r>
          </a:p>
        </p:txBody>
      </p:sp>
      <p:sp>
        <p:nvSpPr>
          <p:cNvPr id="277"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78" name="tietoevry-logo-white-rgb_M.png" descr="tietoevry-logo-white-rgb_M.png"/>
          <p:cNvPicPr>
            <a:picLocks noChangeAspect="1"/>
          </p:cNvPicPr>
          <p:nvPr/>
        </p:nvPicPr>
        <p:blipFill>
          <a:blip r:embed="rId4">
            <a:extLst/>
          </a:blip>
          <a:stretch>
            <a:fillRect/>
          </a:stretch>
        </p:blipFill>
        <p:spPr>
          <a:xfrm>
            <a:off x="319053" y="13084716"/>
            <a:ext cx="1955264" cy="48006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Why?"/>
          <p:cNvSpPr txBox="1"/>
          <p:nvPr>
            <p:ph type="title"/>
          </p:nvPr>
        </p:nvSpPr>
        <p:spPr>
          <a:prstGeom prst="rect">
            <a:avLst/>
          </a:prstGeom>
        </p:spPr>
        <p:txBody>
          <a:bodyPr/>
          <a:lstStyle/>
          <a:p>
            <a:pPr/>
            <a:r>
              <a:t>Why?</a:t>
            </a:r>
          </a:p>
        </p:txBody>
      </p:sp>
      <p:sp>
        <p:nvSpPr>
          <p:cNvPr id="283" name="Cloud Computing - Amazon Web Services"/>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Cloud Computing - Amazon Web Services</a:t>
            </a:r>
          </a:p>
        </p:txBody>
      </p:sp>
      <p:sp>
        <p:nvSpPr>
          <p:cNvPr id="284" name="Elasticity"/>
          <p:cNvSpPr txBox="1"/>
          <p:nvPr/>
        </p:nvSpPr>
        <p:spPr>
          <a:xfrm>
            <a:off x="5217224" y="9460335"/>
            <a:ext cx="195270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Elasticity</a:t>
            </a:r>
          </a:p>
        </p:txBody>
      </p:sp>
      <p:sp>
        <p:nvSpPr>
          <p:cNvPr id="285" name="Efficiency"/>
          <p:cNvSpPr txBox="1"/>
          <p:nvPr/>
        </p:nvSpPr>
        <p:spPr>
          <a:xfrm>
            <a:off x="11135868" y="9460335"/>
            <a:ext cx="211226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Efficiency</a:t>
            </a:r>
          </a:p>
        </p:txBody>
      </p:sp>
      <p:sp>
        <p:nvSpPr>
          <p:cNvPr id="286" name="Strategic Value"/>
          <p:cNvSpPr txBox="1"/>
          <p:nvPr/>
        </p:nvSpPr>
        <p:spPr>
          <a:xfrm>
            <a:off x="16413951" y="9460335"/>
            <a:ext cx="324566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Strategic Value</a:t>
            </a:r>
          </a:p>
        </p:txBody>
      </p:sp>
      <p:pic>
        <p:nvPicPr>
          <p:cNvPr id="287" name="flexible.png" descr="flexible.png"/>
          <p:cNvPicPr>
            <a:picLocks noChangeAspect="1"/>
          </p:cNvPicPr>
          <p:nvPr/>
        </p:nvPicPr>
        <p:blipFill>
          <a:blip r:embed="rId3">
            <a:extLst/>
          </a:blip>
          <a:stretch>
            <a:fillRect/>
          </a:stretch>
        </p:blipFill>
        <p:spPr>
          <a:xfrm>
            <a:off x="4604191" y="5180148"/>
            <a:ext cx="3355704" cy="3355704"/>
          </a:xfrm>
          <a:prstGeom prst="rect">
            <a:avLst/>
          </a:prstGeom>
          <a:ln w="12700">
            <a:miter lim="400000"/>
          </a:ln>
        </p:spPr>
      </p:pic>
      <p:pic>
        <p:nvPicPr>
          <p:cNvPr id="288" name="performance.png" descr="performance.png"/>
          <p:cNvPicPr>
            <a:picLocks noChangeAspect="1"/>
          </p:cNvPicPr>
          <p:nvPr/>
        </p:nvPicPr>
        <p:blipFill>
          <a:blip r:embed="rId4">
            <a:extLst/>
          </a:blip>
          <a:stretch>
            <a:fillRect/>
          </a:stretch>
        </p:blipFill>
        <p:spPr>
          <a:xfrm>
            <a:off x="10579322" y="5267547"/>
            <a:ext cx="3225357" cy="3225356"/>
          </a:xfrm>
          <a:prstGeom prst="rect">
            <a:avLst/>
          </a:prstGeom>
          <a:ln w="12700">
            <a:miter lim="400000"/>
          </a:ln>
        </p:spPr>
      </p:pic>
      <p:pic>
        <p:nvPicPr>
          <p:cNvPr id="289" name="leader.png" descr="leader.png"/>
          <p:cNvPicPr>
            <a:picLocks noChangeAspect="1"/>
          </p:cNvPicPr>
          <p:nvPr/>
        </p:nvPicPr>
        <p:blipFill>
          <a:blip r:embed="rId5">
            <a:extLst/>
          </a:blip>
          <a:stretch>
            <a:fillRect/>
          </a:stretch>
        </p:blipFill>
        <p:spPr>
          <a:xfrm>
            <a:off x="16424104" y="5267547"/>
            <a:ext cx="3225357" cy="3225356"/>
          </a:xfrm>
          <a:prstGeom prst="rect">
            <a:avLst/>
          </a:prstGeom>
          <a:ln w="12700">
            <a:miter lim="400000"/>
          </a:ln>
        </p:spPr>
      </p:pic>
      <p:pic>
        <p:nvPicPr>
          <p:cNvPr id="290" name="tietoevry-logo-neutral-rgb_M.png" descr="tietoevry-logo-neutral-rgb_M.png"/>
          <p:cNvPicPr>
            <a:picLocks noChangeAspect="1"/>
          </p:cNvPicPr>
          <p:nvPr/>
        </p:nvPicPr>
        <p:blipFill>
          <a:blip r:embed="rId6">
            <a:extLst/>
          </a:blip>
          <a:stretch>
            <a:fillRect/>
          </a:stretch>
        </p:blipFill>
        <p:spPr>
          <a:xfrm>
            <a:off x="313880" y="13083446"/>
            <a:ext cx="1965610" cy="482601"/>
          </a:xfrm>
          <a:prstGeom prst="rect">
            <a:avLst/>
          </a:prstGeom>
          <a:ln w="12700">
            <a:miter lim="400000"/>
          </a:ln>
        </p:spPr>
      </p:pic>
      <p:sp>
        <p:nvSpPr>
          <p:cNvPr id="291"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36765"/>
                <a:satOff val="3464"/>
                <a:lumOff val="16875"/>
              </a:schemeClr>
            </a:gs>
            <a:gs pos="100000">
              <a:schemeClr val="accent2">
                <a:satOff val="-18848"/>
                <a:lumOff val="-11717"/>
              </a:schemeClr>
            </a:gs>
          </a:gsLst>
          <a:lin ang="5400000" scaled="0"/>
        </a:gradFill>
      </p:bgPr>
    </p:bg>
    <p:spTree>
      <p:nvGrpSpPr>
        <p:cNvPr id="1" name=""/>
        <p:cNvGrpSpPr/>
        <p:nvPr/>
      </p:nvGrpSpPr>
      <p:grpSpPr>
        <a:xfrm>
          <a:off x="0" y="0"/>
          <a:ext cx="0" cy="0"/>
          <a:chOff x="0" y="0"/>
          <a:chExt cx="0" cy="0"/>
        </a:xfrm>
      </p:grpSpPr>
      <p:sp>
        <p:nvSpPr>
          <p:cNvPr id="295" name="What is Cloud Computing?"/>
          <p:cNvSpPr txBox="1"/>
          <p:nvPr>
            <p:ph type="title"/>
          </p:nvPr>
        </p:nvSpPr>
        <p:spPr>
          <a:xfrm>
            <a:off x="1727200" y="7115512"/>
            <a:ext cx="20929600" cy="2540001"/>
          </a:xfrm>
          <a:prstGeom prst="rect">
            <a:avLst/>
          </a:prstGeom>
        </p:spPr>
        <p:txBody>
          <a:bodyPr/>
          <a:lstStyle/>
          <a:p>
            <a:pPr/>
            <a:r>
              <a:t>What is Cloud Computing?</a:t>
            </a:r>
          </a:p>
        </p:txBody>
      </p:sp>
      <p:pic>
        <p:nvPicPr>
          <p:cNvPr id="296" name="cloud-computing.png" descr="cloud-computing.png"/>
          <p:cNvPicPr>
            <a:picLocks noChangeAspect="1"/>
          </p:cNvPicPr>
          <p:nvPr/>
        </p:nvPicPr>
        <p:blipFill>
          <a:blip r:embed="rId2">
            <a:extLst/>
          </a:blip>
          <a:stretch>
            <a:fillRect/>
          </a:stretch>
        </p:blipFill>
        <p:spPr>
          <a:xfrm>
            <a:off x="18338257" y="4662426"/>
            <a:ext cx="4391147" cy="4391147"/>
          </a:xfrm>
          <a:prstGeom prst="rect">
            <a:avLst/>
          </a:prstGeom>
          <a:ln w="12700">
            <a:miter lim="400000"/>
          </a:ln>
        </p:spPr>
      </p:pic>
      <p:pic>
        <p:nvPicPr>
          <p:cNvPr id="297" name="tietoevry-logo-white-rgb_M.png" descr="tietoevry-logo-white-rgb_M.png"/>
          <p:cNvPicPr>
            <a:picLocks noChangeAspect="1"/>
          </p:cNvPicPr>
          <p:nvPr/>
        </p:nvPicPr>
        <p:blipFill>
          <a:blip r:embed="rId3">
            <a:extLst/>
          </a:blip>
          <a:stretch>
            <a:fillRect/>
          </a:stretch>
        </p:blipFill>
        <p:spPr>
          <a:xfrm>
            <a:off x="319053" y="13084716"/>
            <a:ext cx="1955264" cy="480061"/>
          </a:xfrm>
          <a:prstGeom prst="rect">
            <a:avLst/>
          </a:prstGeom>
          <a:ln w="12700">
            <a:miter lim="400000"/>
          </a:ln>
        </p:spPr>
      </p:pic>
      <p:sp>
        <p:nvSpPr>
          <p:cNvPr id="298" name="Slide Number"/>
          <p:cNvSpPr txBox="1"/>
          <p:nvPr>
            <p:ph type="sldNum" sz="quarter" idx="4294967295"/>
          </p:nvPr>
        </p:nvSpPr>
        <p:spPr>
          <a:xfrm>
            <a:off x="12069508" y="13030199"/>
            <a:ext cx="250318" cy="419101"/>
          </a:xfrm>
          <a:prstGeom prst="rect">
            <a:avLst/>
          </a:prstGeom>
          <a:extLst>
            <a:ext uri="{C572A759-6A51-4108-AA02-DFA0A04FC94B}">
              <ma14:wrappingTextBoxFlag xmlns:ma14="http://schemas.microsoft.com/office/mac/drawingml/2011/main" val="1"/>
            </a:ext>
          </a:extLst>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6_FeatureStory">
  <a:themeElements>
    <a:clrScheme name="26_FeatureStory">
      <a:dk1>
        <a:srgbClr val="4A4A4A"/>
      </a:dk1>
      <a:lt1>
        <a:srgbClr val="F0EBE0"/>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18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6_FeatureStory">
  <a:themeElements>
    <a:clrScheme name="26_FeatureStory">
      <a:dk1>
        <a:srgbClr val="000000"/>
      </a:dk1>
      <a:lt1>
        <a:srgbClr val="FFFFFF"/>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18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